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0.png" ContentType="image/png"/>
  <Override PartName="/ppt/media/image16.png" ContentType="image/png"/>
  <Override PartName="/ppt/media/image15.png" ContentType="image/png"/>
  <Override PartName="/ppt/media/image17.png" ContentType="image/png"/>
  <Override PartName="/ppt/media/image23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2.png" ContentType="image/png"/>
  <Override PartName="/ppt/media/image31.jpeg" ContentType="image/jpeg"/>
  <Override PartName="/ppt/media/image34.jpeg" ContentType="image/jpeg"/>
  <Override PartName="/ppt/media/image33.jpeg" ContentType="image/jpeg"/>
  <Override PartName="/ppt/media/image24.jpeg" ContentType="image/jpeg"/>
  <Override PartName="/ppt/media/image25.jpeg" ContentType="image/jpeg"/>
  <Override PartName="/ppt/media/image22.jpeg" ContentType="image/jpeg"/>
  <Override PartName="/ppt/media/image21.jpeg" ContentType="image/jpeg"/>
  <Override PartName="/ppt/media/image20.jpeg" ContentType="image/jpeg"/>
  <Override PartName="/ppt/media/image19.jpeg" ContentType="image/jpeg"/>
  <Override PartName="/ppt/media/image18.jpeg" ContentType="image/jpeg"/>
  <Override PartName="/ppt/media/image9.png" ContentType="image/png"/>
  <Override PartName="/ppt/media/image8.png" ContentType="image/png"/>
  <Override PartName="/ppt/media/image7.png" ContentType="image/png"/>
  <Override PartName="/ppt/media/image4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6.png" ContentType="image/png"/>
  <Override PartName="/ppt/media/image5.png" ContentType="image/png"/>
  <Override PartName="/ppt/diagrams/layout1.xml" ContentType="application/vnd.openxmlformats-officedocument.drawingml.diagramLayout+xml"/>
  <Override PartName="/ppt/diagrams/data1.xml" ContentType="application/vnd.openxmlformats-officedocument.drawingml.diagramData+xml"/>
  <Override PartName="/ppt/diagrams/quickStyle1.xml" ContentType="application/vnd.openxmlformats-officedocument.drawingml.diagramStyle+xml"/>
  <Override PartName="/ppt/diagrams/drawing1.xml" ContentType="application/vnd.ms-office.drawingml.diagramDrawing+xml"/>
  <Override PartName="/ppt/diagrams/colors1.xml" ContentType="application/vnd.openxmlformats-officedocument.drawingml.diagramColors+xml"/>
  <Override PartName="/ppt/slideMasters/_rels/slideMaster7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1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9.xml" ContentType="application/vnd.openxmlformats-officedocument.theme+xml"/>
  <Override PartName="/ppt/theme/theme12.xml" ContentType="application/vnd.openxmlformats-officedocument.theme+xml"/>
  <Override PartName="/ppt/theme/theme11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theme/theme7.xml" ContentType="application/vnd.openxmlformats-officedocument.theme+xml"/>
  <Override PartName="/ppt/slideLayouts/_rels/slideLayout2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41.xml.rels" ContentType="application/vnd.openxmlformats-package.relationships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26.xml" ContentType="application/vnd.openxmlformats-officedocument.presentationml.slideLayout+xml"/>
  <Override PartName="/_rels/.rels" ContentType="application/vnd.openxmlformats-package.relationshi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slide" Target="slides/slide11.xml"/><Relationship Id="rId25" Type="http://schemas.openxmlformats.org/officeDocument/2006/relationships/slide" Target="slides/slide12.xml"/><Relationship Id="rId26" Type="http://schemas.openxmlformats.org/officeDocument/2006/relationships/slide" Target="slides/slide13.xml"/><Relationship Id="rId27" Type="http://schemas.openxmlformats.org/officeDocument/2006/relationships/slide" Target="slides/slide14.xml"/><Relationship Id="rId28" Type="http://schemas.openxmlformats.org/officeDocument/2006/relationships/slide" Target="slides/slide15.xml"/><Relationship Id="rId29" Type="http://schemas.openxmlformats.org/officeDocument/2006/relationships/slide" Target="slides/slide16.xml"/><Relationship Id="rId30" Type="http://schemas.openxmlformats.org/officeDocument/2006/relationships/slide" Target="slides/slide17.xml"/><Relationship Id="rId31" Type="http://schemas.openxmlformats.org/officeDocument/2006/relationships/slide" Target="slides/slide18.xml"/><Relationship Id="rId32" Type="http://schemas.openxmlformats.org/officeDocument/2006/relationships/slide" Target="slides/slide19.xml"/>
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0DCC88-681E-428D-916D-DC67D6C66205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DE00AA5-78DF-4FBD-9266-BC35F2066600}">
      <dgm:prSet custT="1"/>
      <dgm:spPr/>
      <dgm:t>
        <a:bodyPr/>
        <a:lstStyle/>
        <a:p>
          <a:r>
            <a:rPr lang="de-DE" sz="2000" dirty="0">
              <a:latin typeface="+mj-lt"/>
            </a:rPr>
            <a:t>Belebung der Innenstadt </a:t>
          </a:r>
          <a:endParaRPr lang="en-US" sz="2000" dirty="0">
            <a:latin typeface="+mj-lt"/>
          </a:endParaRPr>
        </a:p>
      </dgm:t>
    </dgm:pt>
    <dgm:pt modelId="{8CCC2C68-80F5-40EC-9D7A-610DE5F9DBCA}" type="parTrans" cxnId="{40950156-67A6-4DB8-99A9-AF9EB4748A02}">
      <dgm:prSet/>
      <dgm:spPr/>
      <dgm:t>
        <a:bodyPr/>
        <a:lstStyle/>
        <a:p>
          <a:endParaRPr lang="en-US"/>
        </a:p>
      </dgm:t>
    </dgm:pt>
    <dgm:pt modelId="{BA5B7D6A-0BF9-46A6-BB70-E44BA103992F}" type="sibTrans" cxnId="{40950156-67A6-4DB8-99A9-AF9EB4748A02}">
      <dgm:prSet/>
      <dgm:spPr/>
      <dgm:t>
        <a:bodyPr/>
        <a:lstStyle/>
        <a:p>
          <a:endParaRPr lang="en-US"/>
        </a:p>
      </dgm:t>
    </dgm:pt>
    <dgm:pt modelId="{04CCA6CF-E13F-4260-8B46-0268DB34FB06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de-DE" sz="1400">
              <a:latin typeface="+mj-lt"/>
            </a:rPr>
            <a:t>Trend geht immer mehr zum Onlinehandel </a:t>
          </a:r>
          <a:endParaRPr lang="en-US" sz="1400">
            <a:latin typeface="+mj-lt"/>
          </a:endParaRPr>
        </a:p>
      </dgm:t>
    </dgm:pt>
    <dgm:pt modelId="{D09C1CD5-DDC5-48C5-A308-E019454AAE0F}" type="parTrans" cxnId="{666AA957-789A-4EE5-BAEF-6933AF24EF00}">
      <dgm:prSet/>
      <dgm:spPr/>
      <dgm:t>
        <a:bodyPr/>
        <a:lstStyle/>
        <a:p>
          <a:endParaRPr lang="en-US"/>
        </a:p>
      </dgm:t>
    </dgm:pt>
    <dgm:pt modelId="{F57207FF-E89A-49D5-860A-A3CEF5AED0D3}" type="sibTrans" cxnId="{666AA957-789A-4EE5-BAEF-6933AF24EF00}">
      <dgm:prSet/>
      <dgm:spPr/>
      <dgm:t>
        <a:bodyPr/>
        <a:lstStyle/>
        <a:p>
          <a:endParaRPr lang="en-US"/>
        </a:p>
      </dgm:t>
    </dgm:pt>
    <dgm:pt modelId="{11F3A9F1-BD2F-4E1A-8DD5-E2E8735CE395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de-DE" sz="1400" dirty="0">
              <a:latin typeface="+mj-lt"/>
            </a:rPr>
            <a:t>Verschiedene Spiele, die auf dem Smartphone oder dem Desktop gespielt werden, sollen Anreize schaffen, um wieder die Innenstadt zu besuchen</a:t>
          </a:r>
          <a:endParaRPr lang="en-US" sz="1400" dirty="0">
            <a:latin typeface="+mj-lt"/>
          </a:endParaRPr>
        </a:p>
      </dgm:t>
    </dgm:pt>
    <dgm:pt modelId="{C6683ED9-CAD9-4CD2-8F65-A1EFD414B6AD}" type="parTrans" cxnId="{3D99E36E-D0B5-4B97-AB9A-AAD55BEF98EC}">
      <dgm:prSet/>
      <dgm:spPr/>
      <dgm:t>
        <a:bodyPr/>
        <a:lstStyle/>
        <a:p>
          <a:endParaRPr lang="en-US"/>
        </a:p>
      </dgm:t>
    </dgm:pt>
    <dgm:pt modelId="{41C51C46-E4EF-4B8E-8AB2-9F52AF5A52E5}" type="sibTrans" cxnId="{3D99E36E-D0B5-4B97-AB9A-AAD55BEF98EC}">
      <dgm:prSet/>
      <dgm:spPr/>
      <dgm:t>
        <a:bodyPr/>
        <a:lstStyle/>
        <a:p>
          <a:endParaRPr lang="en-US"/>
        </a:p>
      </dgm:t>
    </dgm:pt>
    <dgm:pt modelId="{317EC00A-FDC6-44D4-A345-093647435A15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de-DE" sz="1400">
              <a:latin typeface="+mj-lt"/>
            </a:rPr>
            <a:t>Bei den Spielen können Coupons oder andere Aktionen gewonnen werden</a:t>
          </a:r>
          <a:endParaRPr lang="en-US" sz="1400">
            <a:latin typeface="+mj-lt"/>
          </a:endParaRPr>
        </a:p>
      </dgm:t>
    </dgm:pt>
    <dgm:pt modelId="{5EB41990-DC34-4EAE-B277-BB0BFA5AD4AA}" type="parTrans" cxnId="{845B85B9-F1D3-4C47-AB5A-F951366BFF97}">
      <dgm:prSet/>
      <dgm:spPr/>
      <dgm:t>
        <a:bodyPr/>
        <a:lstStyle/>
        <a:p>
          <a:endParaRPr lang="en-US"/>
        </a:p>
      </dgm:t>
    </dgm:pt>
    <dgm:pt modelId="{16D41AD6-831A-417D-9A01-C21A6F0BDE37}" type="sibTrans" cxnId="{845B85B9-F1D3-4C47-AB5A-F951366BFF97}">
      <dgm:prSet/>
      <dgm:spPr/>
      <dgm:t>
        <a:bodyPr/>
        <a:lstStyle/>
        <a:p>
          <a:endParaRPr lang="en-US"/>
        </a:p>
      </dgm:t>
    </dgm:pt>
    <dgm:pt modelId="{1EDFC894-DB44-40FD-9B74-1E3A55492ED9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de-DE" sz="1400" dirty="0">
              <a:latin typeface="+mj-lt"/>
            </a:rPr>
            <a:t>Dafür muss ein gewisser Highscore oder Level erreicht werden </a:t>
          </a:r>
          <a:endParaRPr lang="en-US" sz="1400" dirty="0">
            <a:latin typeface="+mj-lt"/>
          </a:endParaRPr>
        </a:p>
      </dgm:t>
    </dgm:pt>
    <dgm:pt modelId="{455699AF-0DDE-4AF6-9F1F-5B417DD162E2}" type="parTrans" cxnId="{DAC6A8EC-477E-4F01-9309-EBDC1091A677}">
      <dgm:prSet/>
      <dgm:spPr/>
      <dgm:t>
        <a:bodyPr/>
        <a:lstStyle/>
        <a:p>
          <a:endParaRPr lang="en-US"/>
        </a:p>
      </dgm:t>
    </dgm:pt>
    <dgm:pt modelId="{D1B2F8CC-AEF8-41A9-8EC2-54075B2CDDDF}" type="sibTrans" cxnId="{DAC6A8EC-477E-4F01-9309-EBDC1091A677}">
      <dgm:prSet/>
      <dgm:spPr/>
      <dgm:t>
        <a:bodyPr/>
        <a:lstStyle/>
        <a:p>
          <a:endParaRPr lang="en-US"/>
        </a:p>
      </dgm:t>
    </dgm:pt>
    <dgm:pt modelId="{69A8B94C-9610-4B3F-8C5C-6256D1370865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de-DE" sz="1400" dirty="0">
              <a:latin typeface="+mj-lt"/>
            </a:rPr>
            <a:t>Die Spiele sind auf den zugehörigen Sponsor (Laden der Innenstadt) zugeschnitten</a:t>
          </a:r>
          <a:endParaRPr lang="en-US" sz="1400" dirty="0">
            <a:latin typeface="+mj-lt"/>
          </a:endParaRPr>
        </a:p>
      </dgm:t>
    </dgm:pt>
    <dgm:pt modelId="{4738FF3C-B376-404B-92F9-8785D0BE761B}" type="parTrans" cxnId="{BC184642-9D63-401C-B282-FAA531A224E0}">
      <dgm:prSet/>
      <dgm:spPr/>
      <dgm:t>
        <a:bodyPr/>
        <a:lstStyle/>
        <a:p>
          <a:endParaRPr lang="en-US"/>
        </a:p>
      </dgm:t>
    </dgm:pt>
    <dgm:pt modelId="{4A5822ED-D814-4D7C-AF56-C5A4380A44DA}" type="sibTrans" cxnId="{BC184642-9D63-401C-B282-FAA531A224E0}">
      <dgm:prSet/>
      <dgm:spPr/>
      <dgm:t>
        <a:bodyPr/>
        <a:lstStyle/>
        <a:p>
          <a:endParaRPr lang="en-US"/>
        </a:p>
      </dgm:t>
    </dgm:pt>
    <dgm:pt modelId="{97362909-456A-489C-B2AD-B2A64F67A6E5}">
      <dgm:prSet custT="1"/>
      <dgm:spPr/>
      <dgm:t>
        <a:bodyPr/>
        <a:lstStyle/>
        <a:p>
          <a:r>
            <a:rPr lang="de-DE" sz="2000" dirty="0">
              <a:latin typeface="+mj-lt"/>
            </a:rPr>
            <a:t>Zielgruppe:</a:t>
          </a:r>
          <a:endParaRPr lang="en-US" sz="2000" dirty="0">
            <a:latin typeface="+mj-lt"/>
          </a:endParaRPr>
        </a:p>
      </dgm:t>
    </dgm:pt>
    <dgm:pt modelId="{BF69C5A2-C426-423D-9198-F9C42D9ED2E3}" type="parTrans" cxnId="{FB0EBD46-7470-4478-AF29-58079806C92B}">
      <dgm:prSet/>
      <dgm:spPr/>
      <dgm:t>
        <a:bodyPr/>
        <a:lstStyle/>
        <a:p>
          <a:endParaRPr lang="en-US"/>
        </a:p>
      </dgm:t>
    </dgm:pt>
    <dgm:pt modelId="{74A2C8DE-A0B6-4DF6-9EE3-9EFD939F6D29}" type="sibTrans" cxnId="{FB0EBD46-7470-4478-AF29-58079806C92B}">
      <dgm:prSet/>
      <dgm:spPr/>
      <dgm:t>
        <a:bodyPr/>
        <a:lstStyle/>
        <a:p>
          <a:endParaRPr lang="en-US"/>
        </a:p>
      </dgm:t>
    </dgm:pt>
    <dgm:pt modelId="{48709B12-D479-4ECC-9EA2-CBC05B15CDF9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de-DE" sz="1400" dirty="0">
              <a:latin typeface="+mj-lt"/>
            </a:rPr>
            <a:t>Jung und Alt werden durch eine einfache Handhabung der Spiele angesprochen </a:t>
          </a:r>
          <a:endParaRPr lang="en-US" sz="1400" dirty="0">
            <a:latin typeface="+mj-lt"/>
          </a:endParaRPr>
        </a:p>
      </dgm:t>
    </dgm:pt>
    <dgm:pt modelId="{C2EF63FC-D785-4547-9B89-D447E5E8FDA4}" type="parTrans" cxnId="{F38B7AC5-C64C-4CE5-BA89-14E5EB91EB1E}">
      <dgm:prSet/>
      <dgm:spPr/>
      <dgm:t>
        <a:bodyPr/>
        <a:lstStyle/>
        <a:p>
          <a:endParaRPr lang="en-US"/>
        </a:p>
      </dgm:t>
    </dgm:pt>
    <dgm:pt modelId="{7D88517B-D948-4C26-9A1B-DA35B7823202}" type="sibTrans" cxnId="{F38B7AC5-C64C-4CE5-BA89-14E5EB91EB1E}">
      <dgm:prSet/>
      <dgm:spPr/>
      <dgm:t>
        <a:bodyPr/>
        <a:lstStyle/>
        <a:p>
          <a:endParaRPr lang="en-US"/>
        </a:p>
      </dgm:t>
    </dgm:pt>
    <dgm:pt modelId="{B0D2272B-F167-4ADF-9F71-5DAC3BC9DCBF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de-DE" sz="1400" dirty="0">
              <a:latin typeface="+mj-lt"/>
            </a:rPr>
            <a:t>Personen, die in der Stadt, aber auch etwas außerhalb leben</a:t>
          </a:r>
          <a:endParaRPr lang="en-US" sz="1400" dirty="0">
            <a:latin typeface="+mj-lt"/>
          </a:endParaRPr>
        </a:p>
      </dgm:t>
    </dgm:pt>
    <dgm:pt modelId="{EF5AC22D-7ACD-47B7-A5BA-2E80F262995B}" type="parTrans" cxnId="{5F073194-95B2-4D96-8C6C-7258A960F154}">
      <dgm:prSet/>
      <dgm:spPr/>
      <dgm:t>
        <a:bodyPr/>
        <a:lstStyle/>
        <a:p>
          <a:endParaRPr lang="en-US"/>
        </a:p>
      </dgm:t>
    </dgm:pt>
    <dgm:pt modelId="{D52C53FF-8F77-45A8-8940-07FA502702E8}" type="sibTrans" cxnId="{5F073194-95B2-4D96-8C6C-7258A960F154}">
      <dgm:prSet/>
      <dgm:spPr/>
      <dgm:t>
        <a:bodyPr/>
        <a:lstStyle/>
        <a:p>
          <a:endParaRPr lang="en-US"/>
        </a:p>
      </dgm:t>
    </dgm:pt>
    <dgm:pt modelId="{3A7A64B2-A366-4829-BDBA-90BE3B54FF68}" type="pres">
      <dgm:prSet presAssocID="{540DCC88-681E-428D-916D-DC67D6C66205}" presName="Name0" presStyleCnt="0">
        <dgm:presLayoutVars>
          <dgm:dir/>
          <dgm:animLvl val="lvl"/>
          <dgm:resizeHandles val="exact"/>
        </dgm:presLayoutVars>
      </dgm:prSet>
      <dgm:spPr/>
    </dgm:pt>
    <dgm:pt modelId="{466F3B84-C41F-42F2-8832-D7A7FF85EB1B}" type="pres">
      <dgm:prSet presAssocID="{DDE00AA5-78DF-4FBD-9266-BC35F2066600}" presName="composite" presStyleCnt="0"/>
      <dgm:spPr/>
    </dgm:pt>
    <dgm:pt modelId="{9DBD0148-AC80-48D6-B56C-801DDEE98D3E}" type="pres">
      <dgm:prSet presAssocID="{DDE00AA5-78DF-4FBD-9266-BC35F2066600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72D77344-91D4-48A0-87A7-257B43E99840}" type="pres">
      <dgm:prSet presAssocID="{DDE00AA5-78DF-4FBD-9266-BC35F2066600}" presName="desTx" presStyleLbl="alignAccFollowNode1" presStyleIdx="0" presStyleCnt="2">
        <dgm:presLayoutVars>
          <dgm:bulletEnabled val="1"/>
        </dgm:presLayoutVars>
      </dgm:prSet>
      <dgm:spPr/>
    </dgm:pt>
    <dgm:pt modelId="{6283C28C-A90C-4F70-BB9B-550D99591B2E}" type="pres">
      <dgm:prSet presAssocID="{BA5B7D6A-0BF9-46A6-BB70-E44BA103992F}" presName="space" presStyleCnt="0"/>
      <dgm:spPr/>
    </dgm:pt>
    <dgm:pt modelId="{777A2DEA-BCC5-462D-96FC-F00B789B1AF5}" type="pres">
      <dgm:prSet presAssocID="{97362909-456A-489C-B2AD-B2A64F67A6E5}" presName="composite" presStyleCnt="0"/>
      <dgm:spPr/>
    </dgm:pt>
    <dgm:pt modelId="{050BCB11-1F94-4388-86C2-7D728F56111B}" type="pres">
      <dgm:prSet presAssocID="{97362909-456A-489C-B2AD-B2A64F67A6E5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2480D060-EA05-442E-935D-94DB5BA4AF3B}" type="pres">
      <dgm:prSet presAssocID="{97362909-456A-489C-B2AD-B2A64F67A6E5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0DFB930F-3F93-48A8-96FE-B8AB87B5A28F}" type="presOf" srcId="{1EDFC894-DB44-40FD-9B74-1E3A55492ED9}" destId="{72D77344-91D4-48A0-87A7-257B43E99840}" srcOrd="0" destOrd="3" presId="urn:microsoft.com/office/officeart/2005/8/layout/hList1"/>
    <dgm:cxn modelId="{B3FACB1A-4C89-44A8-9123-4DDD6527F0F7}" type="presOf" srcId="{540DCC88-681E-428D-916D-DC67D6C66205}" destId="{3A7A64B2-A366-4829-BDBA-90BE3B54FF68}" srcOrd="0" destOrd="0" presId="urn:microsoft.com/office/officeart/2005/8/layout/hList1"/>
    <dgm:cxn modelId="{8718EF23-8CEC-4AEF-BA7A-FACC9082FD7C}" type="presOf" srcId="{DDE00AA5-78DF-4FBD-9266-BC35F2066600}" destId="{9DBD0148-AC80-48D6-B56C-801DDEE98D3E}" srcOrd="0" destOrd="0" presId="urn:microsoft.com/office/officeart/2005/8/layout/hList1"/>
    <dgm:cxn modelId="{A45F8D24-3DBA-4B66-85E9-E56012F682CB}" type="presOf" srcId="{11F3A9F1-BD2F-4E1A-8DD5-E2E8735CE395}" destId="{72D77344-91D4-48A0-87A7-257B43E99840}" srcOrd="0" destOrd="1" presId="urn:microsoft.com/office/officeart/2005/8/layout/hList1"/>
    <dgm:cxn modelId="{BC184642-9D63-401C-B282-FAA531A224E0}" srcId="{DDE00AA5-78DF-4FBD-9266-BC35F2066600}" destId="{69A8B94C-9610-4B3F-8C5C-6256D1370865}" srcOrd="4" destOrd="0" parTransId="{4738FF3C-B376-404B-92F9-8785D0BE761B}" sibTransId="{4A5822ED-D814-4D7C-AF56-C5A4380A44DA}"/>
    <dgm:cxn modelId="{A29F4165-3DA4-4BDC-8902-46933EAFF941}" type="presOf" srcId="{97362909-456A-489C-B2AD-B2A64F67A6E5}" destId="{050BCB11-1F94-4388-86C2-7D728F56111B}" srcOrd="0" destOrd="0" presId="urn:microsoft.com/office/officeart/2005/8/layout/hList1"/>
    <dgm:cxn modelId="{C2D30446-B8AA-44A3-AB54-18FF5798A71F}" type="presOf" srcId="{48709B12-D479-4ECC-9EA2-CBC05B15CDF9}" destId="{2480D060-EA05-442E-935D-94DB5BA4AF3B}" srcOrd="0" destOrd="0" presId="urn:microsoft.com/office/officeart/2005/8/layout/hList1"/>
    <dgm:cxn modelId="{FB0EBD46-7470-4478-AF29-58079806C92B}" srcId="{540DCC88-681E-428D-916D-DC67D6C66205}" destId="{97362909-456A-489C-B2AD-B2A64F67A6E5}" srcOrd="1" destOrd="0" parTransId="{BF69C5A2-C426-423D-9198-F9C42D9ED2E3}" sibTransId="{74A2C8DE-A0B6-4DF6-9EE3-9EFD939F6D29}"/>
    <dgm:cxn modelId="{B33EC467-845F-4702-9B22-31FC505FC37A}" type="presOf" srcId="{317EC00A-FDC6-44D4-A345-093647435A15}" destId="{72D77344-91D4-48A0-87A7-257B43E99840}" srcOrd="0" destOrd="2" presId="urn:microsoft.com/office/officeart/2005/8/layout/hList1"/>
    <dgm:cxn modelId="{3D99E36E-D0B5-4B97-AB9A-AAD55BEF98EC}" srcId="{DDE00AA5-78DF-4FBD-9266-BC35F2066600}" destId="{11F3A9F1-BD2F-4E1A-8DD5-E2E8735CE395}" srcOrd="1" destOrd="0" parTransId="{C6683ED9-CAD9-4CD2-8F65-A1EFD414B6AD}" sibTransId="{41C51C46-E4EF-4B8E-8AB2-9F52AF5A52E5}"/>
    <dgm:cxn modelId="{40950156-67A6-4DB8-99A9-AF9EB4748A02}" srcId="{540DCC88-681E-428D-916D-DC67D6C66205}" destId="{DDE00AA5-78DF-4FBD-9266-BC35F2066600}" srcOrd="0" destOrd="0" parTransId="{8CCC2C68-80F5-40EC-9D7A-610DE5F9DBCA}" sibTransId="{BA5B7D6A-0BF9-46A6-BB70-E44BA103992F}"/>
    <dgm:cxn modelId="{666AA957-789A-4EE5-BAEF-6933AF24EF00}" srcId="{DDE00AA5-78DF-4FBD-9266-BC35F2066600}" destId="{04CCA6CF-E13F-4260-8B46-0268DB34FB06}" srcOrd="0" destOrd="0" parTransId="{D09C1CD5-DDC5-48C5-A308-E019454AAE0F}" sibTransId="{F57207FF-E89A-49D5-860A-A3CEF5AED0D3}"/>
    <dgm:cxn modelId="{5F073194-95B2-4D96-8C6C-7258A960F154}" srcId="{97362909-456A-489C-B2AD-B2A64F67A6E5}" destId="{B0D2272B-F167-4ADF-9F71-5DAC3BC9DCBF}" srcOrd="1" destOrd="0" parTransId="{EF5AC22D-7ACD-47B7-A5BA-2E80F262995B}" sibTransId="{D52C53FF-8F77-45A8-8940-07FA502702E8}"/>
    <dgm:cxn modelId="{245B8A9D-BF3E-447A-8278-9A49B8D01AAE}" type="presOf" srcId="{B0D2272B-F167-4ADF-9F71-5DAC3BC9DCBF}" destId="{2480D060-EA05-442E-935D-94DB5BA4AF3B}" srcOrd="0" destOrd="1" presId="urn:microsoft.com/office/officeart/2005/8/layout/hList1"/>
    <dgm:cxn modelId="{580125A5-D2F6-4121-AEBB-C58369CFA2F1}" type="presOf" srcId="{69A8B94C-9610-4B3F-8C5C-6256D1370865}" destId="{72D77344-91D4-48A0-87A7-257B43E99840}" srcOrd="0" destOrd="4" presId="urn:microsoft.com/office/officeart/2005/8/layout/hList1"/>
    <dgm:cxn modelId="{845B85B9-F1D3-4C47-AB5A-F951366BFF97}" srcId="{DDE00AA5-78DF-4FBD-9266-BC35F2066600}" destId="{317EC00A-FDC6-44D4-A345-093647435A15}" srcOrd="2" destOrd="0" parTransId="{5EB41990-DC34-4EAE-B277-BB0BFA5AD4AA}" sibTransId="{16D41AD6-831A-417D-9A01-C21A6F0BDE37}"/>
    <dgm:cxn modelId="{F38B7AC5-C64C-4CE5-BA89-14E5EB91EB1E}" srcId="{97362909-456A-489C-B2AD-B2A64F67A6E5}" destId="{48709B12-D479-4ECC-9EA2-CBC05B15CDF9}" srcOrd="0" destOrd="0" parTransId="{C2EF63FC-D785-4547-9B89-D447E5E8FDA4}" sibTransId="{7D88517B-D948-4C26-9A1B-DA35B7823202}"/>
    <dgm:cxn modelId="{DAC6A8EC-477E-4F01-9309-EBDC1091A677}" srcId="{DDE00AA5-78DF-4FBD-9266-BC35F2066600}" destId="{1EDFC894-DB44-40FD-9B74-1E3A55492ED9}" srcOrd="3" destOrd="0" parTransId="{455699AF-0DDE-4AF6-9F1F-5B417DD162E2}" sibTransId="{D1B2F8CC-AEF8-41A9-8EC2-54075B2CDDDF}"/>
    <dgm:cxn modelId="{52E411FB-E5EE-493D-9CA1-7025DB6B9A36}" type="presOf" srcId="{04CCA6CF-E13F-4260-8B46-0268DB34FB06}" destId="{72D77344-91D4-48A0-87A7-257B43E99840}" srcOrd="0" destOrd="0" presId="urn:microsoft.com/office/officeart/2005/8/layout/hList1"/>
    <dgm:cxn modelId="{06CF0C6E-7663-4B1D-B26A-88EF722EB23C}" type="presParOf" srcId="{3A7A64B2-A366-4829-BDBA-90BE3B54FF68}" destId="{466F3B84-C41F-42F2-8832-D7A7FF85EB1B}" srcOrd="0" destOrd="0" presId="urn:microsoft.com/office/officeart/2005/8/layout/hList1"/>
    <dgm:cxn modelId="{4B256BD9-5B01-4F79-BABC-9E8E2D3112DB}" type="presParOf" srcId="{466F3B84-C41F-42F2-8832-D7A7FF85EB1B}" destId="{9DBD0148-AC80-48D6-B56C-801DDEE98D3E}" srcOrd="0" destOrd="0" presId="urn:microsoft.com/office/officeart/2005/8/layout/hList1"/>
    <dgm:cxn modelId="{E6DB4221-03B8-4AA3-8A1B-DCE6A4AC1A07}" type="presParOf" srcId="{466F3B84-C41F-42F2-8832-D7A7FF85EB1B}" destId="{72D77344-91D4-48A0-87A7-257B43E99840}" srcOrd="1" destOrd="0" presId="urn:microsoft.com/office/officeart/2005/8/layout/hList1"/>
    <dgm:cxn modelId="{F3293AC1-2DAB-4DA1-8D59-4F09B8C53017}" type="presParOf" srcId="{3A7A64B2-A366-4829-BDBA-90BE3B54FF68}" destId="{6283C28C-A90C-4F70-BB9B-550D99591B2E}" srcOrd="1" destOrd="0" presId="urn:microsoft.com/office/officeart/2005/8/layout/hList1"/>
    <dgm:cxn modelId="{ACD6E275-9E7E-4CE5-A183-C8E590F3EA33}" type="presParOf" srcId="{3A7A64B2-A366-4829-BDBA-90BE3B54FF68}" destId="{777A2DEA-BCC5-462D-96FC-F00B789B1AF5}" srcOrd="2" destOrd="0" presId="urn:microsoft.com/office/officeart/2005/8/layout/hList1"/>
    <dgm:cxn modelId="{E8D4F2F9-1460-426E-8783-D9BB4ABB851E}" type="presParOf" srcId="{777A2DEA-BCC5-462D-96FC-F00B789B1AF5}" destId="{050BCB11-1F94-4388-86C2-7D728F56111B}" srcOrd="0" destOrd="0" presId="urn:microsoft.com/office/officeart/2005/8/layout/hList1"/>
    <dgm:cxn modelId="{F07E78E4-4195-4C3B-94A8-4E58B0054A89}" type="presParOf" srcId="{777A2DEA-BCC5-462D-96FC-F00B789B1AF5}" destId="{2480D060-EA05-442E-935D-94DB5BA4AF3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BD0148-AC80-48D6-B56C-801DDEE98D3E}">
      <dsp:nvSpPr>
        <dsp:cNvPr id="0" name=""/>
        <dsp:cNvSpPr/>
      </dsp:nvSpPr>
      <dsp:spPr>
        <a:xfrm>
          <a:off x="50" y="21212"/>
          <a:ext cx="4872347" cy="7200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>
              <a:latin typeface="+mj-lt"/>
            </a:rPr>
            <a:t>Belebung der Innenstadt </a:t>
          </a:r>
          <a:endParaRPr lang="en-US" sz="2000" kern="1200" dirty="0">
            <a:latin typeface="+mj-lt"/>
          </a:endParaRPr>
        </a:p>
      </dsp:txBody>
      <dsp:txXfrm>
        <a:off x="50" y="21212"/>
        <a:ext cx="4872347" cy="720000"/>
      </dsp:txXfrm>
    </dsp:sp>
    <dsp:sp modelId="{72D77344-91D4-48A0-87A7-257B43E99840}">
      <dsp:nvSpPr>
        <dsp:cNvPr id="0" name=""/>
        <dsp:cNvSpPr/>
      </dsp:nvSpPr>
      <dsp:spPr>
        <a:xfrm>
          <a:off x="50" y="741212"/>
          <a:ext cx="4872347" cy="322537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>
              <a:latin typeface="+mj-lt"/>
            </a:rPr>
            <a:t>Trend geht immer mehr zum Onlinehandel </a:t>
          </a:r>
          <a:endParaRPr lang="en-US" sz="1400" kern="1200">
            <a:latin typeface="+mj-lt"/>
          </a:endParaRP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>
              <a:latin typeface="+mj-lt"/>
            </a:rPr>
            <a:t>Verschiedene Spiele, die auf dem Smartphone oder dem Desktop gespielt werden, sollen Anreize schaffen, um wieder die Innenstadt zu besuchen</a:t>
          </a:r>
          <a:endParaRPr lang="en-US" sz="1400" kern="1200" dirty="0">
            <a:latin typeface="+mj-lt"/>
          </a:endParaRP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>
              <a:latin typeface="+mj-lt"/>
            </a:rPr>
            <a:t>Bei den Spielen können Coupons oder andere Aktionen gewonnen werden</a:t>
          </a:r>
          <a:endParaRPr lang="en-US" sz="1400" kern="1200">
            <a:latin typeface="+mj-lt"/>
          </a:endParaRP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>
              <a:latin typeface="+mj-lt"/>
            </a:rPr>
            <a:t>Dafür muss ein gewisser Highscore oder Level erreicht werden </a:t>
          </a:r>
          <a:endParaRPr lang="en-US" sz="1400" kern="1200" dirty="0">
            <a:latin typeface="+mj-lt"/>
          </a:endParaRP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>
              <a:latin typeface="+mj-lt"/>
            </a:rPr>
            <a:t>Die Spiele sind auf den zugehörigen Sponsor (Laden der Innenstadt) zugeschnitten</a:t>
          </a:r>
          <a:endParaRPr lang="en-US" sz="1400" kern="1200" dirty="0">
            <a:latin typeface="+mj-lt"/>
          </a:endParaRPr>
        </a:p>
      </dsp:txBody>
      <dsp:txXfrm>
        <a:off x="50" y="741212"/>
        <a:ext cx="4872347" cy="3225375"/>
      </dsp:txXfrm>
    </dsp:sp>
    <dsp:sp modelId="{050BCB11-1F94-4388-86C2-7D728F56111B}">
      <dsp:nvSpPr>
        <dsp:cNvPr id="0" name=""/>
        <dsp:cNvSpPr/>
      </dsp:nvSpPr>
      <dsp:spPr>
        <a:xfrm>
          <a:off x="5554527" y="21212"/>
          <a:ext cx="4872347" cy="7200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>
              <a:latin typeface="+mj-lt"/>
            </a:rPr>
            <a:t>Zielgruppe:</a:t>
          </a:r>
          <a:endParaRPr lang="en-US" sz="2000" kern="1200" dirty="0">
            <a:latin typeface="+mj-lt"/>
          </a:endParaRPr>
        </a:p>
      </dsp:txBody>
      <dsp:txXfrm>
        <a:off x="5554527" y="21212"/>
        <a:ext cx="4872347" cy="720000"/>
      </dsp:txXfrm>
    </dsp:sp>
    <dsp:sp modelId="{2480D060-EA05-442E-935D-94DB5BA4AF3B}">
      <dsp:nvSpPr>
        <dsp:cNvPr id="0" name=""/>
        <dsp:cNvSpPr/>
      </dsp:nvSpPr>
      <dsp:spPr>
        <a:xfrm>
          <a:off x="5554527" y="741212"/>
          <a:ext cx="4872347" cy="3225375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>
              <a:latin typeface="+mj-lt"/>
            </a:rPr>
            <a:t>Jung und Alt werden durch eine einfache Handhabung der Spiele angesprochen </a:t>
          </a:r>
          <a:endParaRPr lang="en-US" sz="1400" kern="1200" dirty="0">
            <a:latin typeface="+mj-lt"/>
          </a:endParaRPr>
        </a:p>
        <a:p>
          <a:pPr marL="114300" lvl="1" indent="-114300" algn="l" defTabSz="6223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400" kern="1200" dirty="0">
              <a:latin typeface="+mj-lt"/>
            </a:rPr>
            <a:t>Personen, die in der Stadt, aber auch etwas außerhalb leben</a:t>
          </a:r>
          <a:endParaRPr lang="en-US" sz="1400" kern="1200" dirty="0">
            <a:latin typeface="+mj-lt"/>
          </a:endParaRPr>
        </a:p>
      </dsp:txBody>
      <dsp:txXfrm>
        <a:off x="5554527" y="741212"/>
        <a:ext cx="4872347" cy="3225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3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7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4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5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5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6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6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6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6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7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7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8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2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9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0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4.xml"/><Relationship Id="rId8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117.xml"/><Relationship Id="rId11" Type="http://schemas.openxmlformats.org/officeDocument/2006/relationships/slideLayout" Target="../slideLayouts/slideLayout118.xml"/><Relationship Id="rId12" Type="http://schemas.openxmlformats.org/officeDocument/2006/relationships/slideLayout" Target="../slideLayouts/slideLayout119.xml"/><Relationship Id="rId13" Type="http://schemas.openxmlformats.org/officeDocument/2006/relationships/slideLayout" Target="../slideLayouts/slideLayout12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37.xml"/><Relationship Id="rId8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1.xml"/><Relationship Id="rId12" Type="http://schemas.openxmlformats.org/officeDocument/2006/relationships/slideLayout" Target="../slideLayouts/slideLayout142.xml"/><Relationship Id="rId13" Type="http://schemas.openxmlformats.org/officeDocument/2006/relationships/slideLayout" Target="../slideLayouts/slideLayout143.xml"/><Relationship Id="rId14" Type="http://schemas.openxmlformats.org/officeDocument/2006/relationships/slideLayout" Target="../slideLayouts/slideLayout14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37200" y="0"/>
            <a:ext cx="10992600" cy="45615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" name="Grafik 8" descr=""/>
          <p:cNvPicPr/>
          <p:nvPr/>
        </p:nvPicPr>
        <p:blipFill>
          <a:blip r:embed="rId2"/>
          <a:stretch/>
        </p:blipFill>
        <p:spPr>
          <a:xfrm>
            <a:off x="3961800" y="321480"/>
            <a:ext cx="4190400" cy="106596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8153280" y="360"/>
            <a:ext cx="4037400" cy="685656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35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CustomShape 1"/>
          <p:cNvSpPr/>
          <p:nvPr/>
        </p:nvSpPr>
        <p:spPr>
          <a:xfrm>
            <a:off x="8153280" y="360"/>
            <a:ext cx="4037400" cy="685656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39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CustomShape 1"/>
          <p:cNvSpPr/>
          <p:nvPr/>
        </p:nvSpPr>
        <p:spPr>
          <a:xfrm>
            <a:off x="0" y="360"/>
            <a:ext cx="5658480" cy="6856560"/>
          </a:xfrm>
          <a:prstGeom prst="rect">
            <a:avLst/>
          </a:prstGeom>
          <a:solidFill>
            <a:srgbClr val="ac3111"/>
          </a:solidFill>
          <a:ln w="25400">
            <a:solidFill>
              <a:srgbClr val="ac311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433" name="Google Shape;339;p78" descr=""/>
          <p:cNvPicPr/>
          <p:nvPr/>
        </p:nvPicPr>
        <p:blipFill>
          <a:blip r:embed="rId2">
            <a:alphaModFix amt="47000"/>
          </a:blip>
          <a:srcRect l="17078" t="12136" r="-3490" b="11383"/>
          <a:stretch/>
        </p:blipFill>
        <p:spPr>
          <a:xfrm>
            <a:off x="9982080" y="365040"/>
            <a:ext cx="6483240" cy="5736960"/>
          </a:xfrm>
          <a:prstGeom prst="rect">
            <a:avLst/>
          </a:prstGeom>
          <a:ln w="0">
            <a:noFill/>
          </a:ln>
        </p:spPr>
      </p:pic>
      <p:sp>
        <p:nvSpPr>
          <p:cNvPr id="434" name="PlaceHolder 2"/>
          <p:cNvSpPr>
            <a:spLocks noGrp="1"/>
          </p:cNvSpPr>
          <p:nvPr>
            <p:ph type="title"/>
          </p:nvPr>
        </p:nvSpPr>
        <p:spPr>
          <a:xfrm>
            <a:off x="532800" y="109872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43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0" y="1206360"/>
            <a:ext cx="12191040" cy="11052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0" y="5500080"/>
            <a:ext cx="12253320" cy="15782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0" name="Grafik 6" descr=""/>
          <p:cNvPicPr/>
          <p:nvPr/>
        </p:nvPicPr>
        <p:blipFill>
          <a:blip r:embed="rId2">
            <a:alphaModFix amt="90000"/>
          </a:blip>
          <a:srcRect l="17078" t="12137" r="-3489" b="11384"/>
          <a:stretch/>
        </p:blipFill>
        <p:spPr>
          <a:xfrm>
            <a:off x="9676800" y="386640"/>
            <a:ext cx="6482880" cy="5737320"/>
          </a:xfrm>
          <a:prstGeom prst="rect">
            <a:avLst/>
          </a:prstGeom>
          <a:ln w="0">
            <a:noFill/>
          </a:ln>
        </p:spPr>
      </p:pic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532800" y="109872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Format des Gliederungstextes durch Klicken bearbeiten</a:t>
            </a:r>
            <a:endParaRPr b="0" lang="de-DE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Zweite Gliederungsebene</a:t>
            </a:r>
            <a:endParaRPr b="0" lang="de-DE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Dritte Gliederungsebene</a:t>
            </a:r>
            <a:endParaRPr b="0" lang="de-DE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Vierte Gliederungsebene</a:t>
            </a:r>
            <a:endParaRPr b="0" lang="de-DE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Fünfte Gliederungsebene</a:t>
            </a:r>
            <a:endParaRPr b="0" lang="de-DE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Sechste Gliederungsebene</a:t>
            </a:r>
            <a:endParaRPr b="0" lang="de-DE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Siebte Gliederungsebene</a:t>
            </a:r>
            <a:endParaRPr b="0" lang="de-DE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8153280" y="0"/>
            <a:ext cx="4037400" cy="68569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0" y="0"/>
            <a:ext cx="5658480" cy="68569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7" name="Grafik 6" descr=""/>
          <p:cNvPicPr/>
          <p:nvPr/>
        </p:nvPicPr>
        <p:blipFill>
          <a:blip r:embed="rId2">
            <a:alphaModFix amt="47000"/>
          </a:blip>
          <a:srcRect l="17078" t="12137" r="-3489" b="11384"/>
          <a:stretch/>
        </p:blipFill>
        <p:spPr>
          <a:xfrm>
            <a:off x="9982080" y="365040"/>
            <a:ext cx="6482880" cy="5737320"/>
          </a:xfrm>
          <a:prstGeom prst="rect">
            <a:avLst/>
          </a:prstGeom>
          <a:ln w="0">
            <a:noFill/>
          </a:ln>
        </p:spPr>
      </p:pic>
      <p:sp>
        <p:nvSpPr>
          <p:cNvPr id="198" name="PlaceHolder 2"/>
          <p:cNvSpPr>
            <a:spLocks noGrp="1"/>
          </p:cNvSpPr>
          <p:nvPr>
            <p:ph type="title"/>
          </p:nvPr>
        </p:nvSpPr>
        <p:spPr>
          <a:xfrm>
            <a:off x="532800" y="109872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rafik 5" descr="Ein Bild, das Text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1136880" y="588960"/>
            <a:ext cx="3468240" cy="5291280"/>
          </a:xfrm>
          <a:prstGeom prst="rect">
            <a:avLst/>
          </a:prstGeom>
          <a:ln w="0">
            <a:noFill/>
          </a:ln>
        </p:spPr>
      </p:pic>
      <p:pic>
        <p:nvPicPr>
          <p:cNvPr id="237" name="Grafik 10" descr="Ein Bild, das Text, Anzeige, Elektronik enthält.&#10;&#10;Automatisch generierte Beschreibung"/>
          <p:cNvPicPr/>
          <p:nvPr/>
        </p:nvPicPr>
        <p:blipFill>
          <a:blip r:embed="rId3"/>
          <a:stretch/>
        </p:blipFill>
        <p:spPr>
          <a:xfrm>
            <a:off x="4753800" y="1197000"/>
            <a:ext cx="7381800" cy="4075200"/>
          </a:xfrm>
          <a:prstGeom prst="rect">
            <a:avLst/>
          </a:prstGeom>
          <a:ln w="0">
            <a:noFill/>
          </a:ln>
        </p:spPr>
      </p:pic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0" y="5500080"/>
            <a:ext cx="12253320" cy="15782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7" name="Grafik 6" descr=""/>
          <p:cNvPicPr/>
          <p:nvPr/>
        </p:nvPicPr>
        <p:blipFill>
          <a:blip r:embed="rId2">
            <a:alphaModFix amt="90000"/>
          </a:blip>
          <a:srcRect l="17078" t="12137" r="-3489" b="11384"/>
          <a:stretch/>
        </p:blipFill>
        <p:spPr>
          <a:xfrm>
            <a:off x="9676800" y="386640"/>
            <a:ext cx="6482880" cy="5737320"/>
          </a:xfrm>
          <a:prstGeom prst="rect">
            <a:avLst/>
          </a:prstGeom>
          <a:ln w="0">
            <a:noFill/>
          </a:ln>
        </p:spPr>
      </p:pic>
      <p:sp>
        <p:nvSpPr>
          <p:cNvPr id="278" name="PlaceHolder 2"/>
          <p:cNvSpPr>
            <a:spLocks noGrp="1"/>
          </p:cNvSpPr>
          <p:nvPr>
            <p:ph type="title"/>
          </p:nvPr>
        </p:nvSpPr>
        <p:spPr>
          <a:xfrm>
            <a:off x="532800" y="109872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Format des Gliederungstextes durch Klicken bearbeiten</a:t>
            </a:r>
            <a:endParaRPr b="0" lang="de-DE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Zweite Gliederungsebene</a:t>
            </a:r>
            <a:endParaRPr b="0" lang="de-DE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Dritte Gliederungsebene</a:t>
            </a:r>
            <a:endParaRPr b="0" lang="de-DE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Vierte Gliederungsebene</a:t>
            </a:r>
            <a:endParaRPr b="0" lang="de-DE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Fünfte Gliederungsebene</a:t>
            </a:r>
            <a:endParaRPr b="0" lang="de-DE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Sechste Gliederungsebene</a:t>
            </a:r>
            <a:endParaRPr b="0" lang="de-DE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Siebte Gliederungsebene</a:t>
            </a:r>
            <a:endParaRPr b="0" lang="de-DE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532800" y="1098720"/>
            <a:ext cx="9142920" cy="238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image" Target="../media/image23.png"/><Relationship Id="rId3" Type="http://schemas.openxmlformats.org/officeDocument/2006/relationships/image" Target="../media/image24.jpeg"/><Relationship Id="rId4" Type="http://schemas.openxmlformats.org/officeDocument/2006/relationships/image" Target="../media/image25.jpeg"/><Relationship Id="rId5" Type="http://schemas.openxmlformats.org/officeDocument/2006/relationships/slideLayout" Target="../slideLayouts/slideLayout7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9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0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2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0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image" Target="../media/image32.png"/><Relationship Id="rId3" Type="http://schemas.openxmlformats.org/officeDocument/2006/relationships/image" Target="../media/image33.jpeg"/><Relationship Id="rId4" Type="http://schemas.openxmlformats.org/officeDocument/2006/relationships/image" Target="../media/image34.jpeg"/><Relationship Id="rId5" Type="http://schemas.openxmlformats.org/officeDocument/2006/relationships/slideLayout" Target="../slideLayouts/slideLayout7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diagramData" Target="../diagrams/data1.xml"/><Relationship Id="rId2" Type="http://schemas.openxmlformats.org/officeDocument/2006/relationships/diagramLayout" Target="../diagrams/layout1.xml"/><Relationship Id="rId3" Type="http://schemas.openxmlformats.org/officeDocument/2006/relationships/diagramQuickStyle" Target="../diagrams/quickStyle1.xml"/><Relationship Id="rId4" Type="http://schemas.openxmlformats.org/officeDocument/2006/relationships/diagramColors" Target="../diagrams/colors1.xml"/><Relationship Id="rId5" Type="http://schemas.microsoft.com/office/2007/relationships/diagramDrawing" Target="../diagrams/drawing1.xml"/><Relationship Id="rId6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slideLayout" Target="../slideLayouts/slideLayout6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jpeg"/><Relationship Id="rId3" Type="http://schemas.openxmlformats.org/officeDocument/2006/relationships/image" Target="../media/image20.jpeg"/><Relationship Id="rId4" Type="http://schemas.openxmlformats.org/officeDocument/2006/relationships/image" Target="../media/image21.jpeg"/><Relationship Id="rId5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CustomShape 1"/>
          <p:cNvSpPr/>
          <p:nvPr/>
        </p:nvSpPr>
        <p:spPr>
          <a:xfrm>
            <a:off x="2880" y="0"/>
            <a:ext cx="12187800" cy="6856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3" name="CustomShape 2"/>
          <p:cNvSpPr/>
          <p:nvPr/>
        </p:nvSpPr>
        <p:spPr>
          <a:xfrm>
            <a:off x="4000680" y="1087560"/>
            <a:ext cx="8190360" cy="5769360"/>
          </a:xfrm>
          <a:custGeom>
            <a:avLst/>
            <a:gdLst/>
            <a:ahLst/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4" name="CustomShape 3"/>
          <p:cNvSpPr/>
          <p:nvPr/>
        </p:nvSpPr>
        <p:spPr>
          <a:xfrm>
            <a:off x="5093640" y="2744640"/>
            <a:ext cx="65887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66000"/>
          </a:bodyPr>
          <a:p>
            <a:pPr algn="r">
              <a:lnSpc>
                <a:spcPct val="90000"/>
              </a:lnSpc>
            </a:pPr>
            <a:r>
              <a:rPr b="0" lang="en-US" sz="5600" spc="-1" strike="noStrike">
                <a:solidFill>
                  <a:srgbClr val="ffffff"/>
                </a:solidFill>
                <a:latin typeface="Calibri Light"/>
                <a:ea typeface="DejaVu Sans"/>
              </a:rPr>
              <a:t>Ein interdisziplinäres Projekt der FH Aachen</a:t>
            </a:r>
            <a:endParaRPr b="0" lang="de-DE" sz="5600" spc="-1" strike="noStrike">
              <a:latin typeface="Arial"/>
            </a:endParaRPr>
          </a:p>
        </p:txBody>
      </p:sp>
      <p:sp>
        <p:nvSpPr>
          <p:cNvPr id="475" name="CustomShape 4"/>
          <p:cNvSpPr/>
          <p:nvPr/>
        </p:nvSpPr>
        <p:spPr>
          <a:xfrm>
            <a:off x="5093640" y="5224320"/>
            <a:ext cx="6588720" cy="132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  <a:ea typeface="DejaVu Sans"/>
              </a:rPr>
              <a:t>Mit Unterstützung unseres Wirtschaftspartners nonplusultra </a:t>
            </a:r>
            <a:endParaRPr b="0" lang="de-DE" sz="2400" spc="-1" strike="noStrike">
              <a:latin typeface="Arial"/>
            </a:endParaRPr>
          </a:p>
        </p:txBody>
      </p:sp>
      <p:sp>
        <p:nvSpPr>
          <p:cNvPr id="476" name="Line 5"/>
          <p:cNvSpPr/>
          <p:nvPr/>
        </p:nvSpPr>
        <p:spPr>
          <a:xfrm>
            <a:off x="406080" y="183600"/>
            <a:ext cx="0" cy="1598040"/>
          </a:xfrm>
          <a:prstGeom prst="line">
            <a:avLst/>
          </a:prstGeom>
          <a:ln cap="rnd" w="1270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7" name="CustomShape 6"/>
          <p:cNvSpPr/>
          <p:nvPr/>
        </p:nvSpPr>
        <p:spPr>
          <a:xfrm>
            <a:off x="5292360" y="0"/>
            <a:ext cx="2278800" cy="1266840"/>
          </a:xfrm>
          <a:custGeom>
            <a:avLst/>
            <a:gdLst/>
            <a:ahLst/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8" name="CustomShape 7"/>
          <p:cNvSpPr/>
          <p:nvPr/>
        </p:nvSpPr>
        <p:spPr>
          <a:xfrm>
            <a:off x="10208520" y="0"/>
            <a:ext cx="1134000" cy="477000"/>
          </a:xfrm>
          <a:custGeom>
            <a:avLst/>
            <a:gdLst/>
            <a:ah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9" name="CustomShape 8"/>
          <p:cNvSpPr/>
          <p:nvPr/>
        </p:nvSpPr>
        <p:spPr>
          <a:xfrm>
            <a:off x="1568880" y="514800"/>
            <a:ext cx="2392200" cy="2327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0" name="CustomShape 9"/>
          <p:cNvSpPr/>
          <p:nvPr/>
        </p:nvSpPr>
        <p:spPr>
          <a:xfrm flipH="1">
            <a:off x="-1440" y="2949840"/>
            <a:ext cx="1185480" cy="1770480"/>
          </a:xfrm>
          <a:custGeom>
            <a:avLst/>
            <a:gdLst/>
            <a:ahLst/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1" name="CustomShape 10"/>
          <p:cNvSpPr/>
          <p:nvPr/>
        </p:nvSpPr>
        <p:spPr>
          <a:xfrm rot="16200000">
            <a:off x="1539720" y="4204440"/>
            <a:ext cx="4082400" cy="4082400"/>
          </a:xfrm>
          <a:prstGeom prst="arc">
            <a:avLst>
              <a:gd name="adj1" fmla="val 16200000"/>
              <a:gd name="adj2" fmla="val 0"/>
            </a:avLst>
          </a:prstGeom>
          <a:noFill/>
          <a:ln cap="rnd" w="1270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2" name="CustomShape 11"/>
          <p:cNvSpPr/>
          <p:nvPr/>
        </p:nvSpPr>
        <p:spPr>
          <a:xfrm>
            <a:off x="0" y="0"/>
            <a:ext cx="4244040" cy="3758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3" name="CustomShape 12"/>
          <p:cNvSpPr/>
          <p:nvPr/>
        </p:nvSpPr>
        <p:spPr>
          <a:xfrm>
            <a:off x="0" y="2422080"/>
            <a:ext cx="3618720" cy="3758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4" name="CustomShape 13"/>
          <p:cNvSpPr/>
          <p:nvPr/>
        </p:nvSpPr>
        <p:spPr>
          <a:xfrm>
            <a:off x="2358000" y="0"/>
            <a:ext cx="5413320" cy="1010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5" name="CustomShape 14"/>
          <p:cNvSpPr/>
          <p:nvPr/>
        </p:nvSpPr>
        <p:spPr>
          <a:xfrm>
            <a:off x="2072160" y="792360"/>
            <a:ext cx="4244040" cy="7189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86" name="Grafik 27" descr=""/>
          <p:cNvPicPr/>
          <p:nvPr/>
        </p:nvPicPr>
        <p:blipFill>
          <a:blip r:embed="rId1"/>
          <a:srcRect l="17078" t="12137" r="-3489" b="11384"/>
          <a:stretch/>
        </p:blipFill>
        <p:spPr>
          <a:xfrm>
            <a:off x="222120" y="966240"/>
            <a:ext cx="6482880" cy="5737320"/>
          </a:xfrm>
          <a:prstGeom prst="rect">
            <a:avLst/>
          </a:prstGeom>
          <a:ln w="0">
            <a:noFill/>
          </a:ln>
        </p:spPr>
      </p:pic>
      <p:pic>
        <p:nvPicPr>
          <p:cNvPr id="487" name="Grafik 5" descr=""/>
          <p:cNvPicPr/>
          <p:nvPr/>
        </p:nvPicPr>
        <p:blipFill>
          <a:blip r:embed="rId2"/>
          <a:stretch/>
        </p:blipFill>
        <p:spPr>
          <a:xfrm>
            <a:off x="5687280" y="639000"/>
            <a:ext cx="4730400" cy="1203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CustomShape 1"/>
          <p:cNvSpPr/>
          <p:nvPr/>
        </p:nvSpPr>
        <p:spPr>
          <a:xfrm>
            <a:off x="4677840" y="0"/>
            <a:ext cx="7513200" cy="95076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45" name="Grafik 2" descr=""/>
          <p:cNvPicPr/>
          <p:nvPr/>
        </p:nvPicPr>
        <p:blipFill>
          <a:blip r:embed="rId1"/>
          <a:stretch/>
        </p:blipFill>
        <p:spPr>
          <a:xfrm>
            <a:off x="1852200" y="1036080"/>
            <a:ext cx="2066760" cy="4475520"/>
          </a:xfrm>
          <a:prstGeom prst="rect">
            <a:avLst/>
          </a:prstGeom>
          <a:ln w="0">
            <a:noFill/>
          </a:ln>
        </p:spPr>
      </p:pic>
      <p:pic>
        <p:nvPicPr>
          <p:cNvPr id="546" name="Grafik 4" descr="Ein Bild, das Text enthält.&#10;&#10;Automatisch generierte Beschreibung"/>
          <p:cNvPicPr/>
          <p:nvPr/>
        </p:nvPicPr>
        <p:blipFill>
          <a:blip r:embed="rId2"/>
          <a:srcRect l="0" t="10249" r="-2105" b="8253"/>
          <a:stretch/>
        </p:blipFill>
        <p:spPr>
          <a:xfrm>
            <a:off x="6029640" y="1412640"/>
            <a:ext cx="4962600" cy="2695680"/>
          </a:xfrm>
          <a:prstGeom prst="rect">
            <a:avLst/>
          </a:prstGeom>
          <a:ln w="0">
            <a:noFill/>
          </a:ln>
        </p:spPr>
      </p:pic>
      <p:pic>
        <p:nvPicPr>
          <p:cNvPr id="547" name="Grafik 6" descr="Ein Bild, das Text, drinnen, Fenster enthält.&#10;&#10;Automatisch generierte Beschreibung"/>
          <p:cNvPicPr/>
          <p:nvPr/>
        </p:nvPicPr>
        <p:blipFill>
          <a:blip r:embed="rId3"/>
          <a:srcRect l="-1654" t="-327" r="3204" b="327"/>
          <a:stretch/>
        </p:blipFill>
        <p:spPr>
          <a:xfrm>
            <a:off x="1814400" y="1837800"/>
            <a:ext cx="2104200" cy="2076840"/>
          </a:xfrm>
          <a:prstGeom prst="rect">
            <a:avLst/>
          </a:prstGeom>
          <a:ln w="0">
            <a:noFill/>
          </a:ln>
        </p:spPr>
      </p:pic>
      <p:pic>
        <p:nvPicPr>
          <p:cNvPr id="548" name="Grafik 8" descr="Ein Bild, das Text, drinnen, Fenster enthält.&#10;&#10;Automatisch generierte Beschreibung"/>
          <p:cNvPicPr/>
          <p:nvPr/>
        </p:nvPicPr>
        <p:blipFill>
          <a:blip r:embed="rId4"/>
          <a:srcRect l="0" t="22677" r="0" b="18503"/>
          <a:stretch/>
        </p:blipFill>
        <p:spPr>
          <a:xfrm>
            <a:off x="6095880" y="1716480"/>
            <a:ext cx="3176640" cy="1814760"/>
          </a:xfrm>
          <a:prstGeom prst="rect">
            <a:avLst/>
          </a:prstGeom>
          <a:ln w="0">
            <a:noFill/>
          </a:ln>
        </p:spPr>
      </p:pic>
      <p:sp>
        <p:nvSpPr>
          <p:cNvPr id="549" name="CustomShape 2"/>
          <p:cNvSpPr/>
          <p:nvPr/>
        </p:nvSpPr>
        <p:spPr>
          <a:xfrm>
            <a:off x="6029640" y="3531960"/>
            <a:ext cx="1485360" cy="181080"/>
          </a:xfrm>
          <a:prstGeom prst="rect">
            <a:avLst/>
          </a:prstGeom>
          <a:solidFill>
            <a:srgbClr val="f9f9f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600" spc="-1" strike="noStrike">
                <a:solidFill>
                  <a:srgbClr val="000000"/>
                </a:solidFill>
                <a:latin typeface="Calibri"/>
                <a:ea typeface="DejaVu Sans"/>
              </a:rPr>
              <a:t>Back to street</a:t>
            </a:r>
            <a:endParaRPr b="0" lang="de-DE" sz="600" spc="-1" strike="noStrike">
              <a:latin typeface="Arial"/>
            </a:endParaRPr>
          </a:p>
        </p:txBody>
      </p:sp>
      <p:sp>
        <p:nvSpPr>
          <p:cNvPr id="550" name="CustomShape 3"/>
          <p:cNvSpPr/>
          <p:nvPr/>
        </p:nvSpPr>
        <p:spPr>
          <a:xfrm>
            <a:off x="5103720" y="187560"/>
            <a:ext cx="6661080" cy="94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000000"/>
                </a:solidFill>
                <a:latin typeface="Calibri Light"/>
                <a:ea typeface="DejaVu Sans"/>
              </a:rPr>
              <a:t>Wie kann das Video jetzt verwendet werden?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551" name="CustomShape 4"/>
          <p:cNvSpPr/>
          <p:nvPr/>
        </p:nvSpPr>
        <p:spPr>
          <a:xfrm>
            <a:off x="721440" y="1036080"/>
            <a:ext cx="645840" cy="426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2" name="CustomShape 5"/>
          <p:cNvSpPr/>
          <p:nvPr/>
        </p:nvSpPr>
        <p:spPr>
          <a:xfrm rot="16200000">
            <a:off x="-163800" y="3825720"/>
            <a:ext cx="2414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800" spc="593" strike="noStrike">
                <a:solidFill>
                  <a:srgbClr val="000000"/>
                </a:solidFill>
                <a:latin typeface="Calibri Light"/>
                <a:ea typeface="DejaVu Sans"/>
              </a:rPr>
              <a:t>Instagram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53" name="Line 6"/>
          <p:cNvSpPr/>
          <p:nvPr/>
        </p:nvSpPr>
        <p:spPr>
          <a:xfrm flipV="1">
            <a:off x="1044720" y="1315800"/>
            <a:ext cx="0" cy="203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4" name="CustomShape 7"/>
          <p:cNvSpPr/>
          <p:nvPr/>
        </p:nvSpPr>
        <p:spPr>
          <a:xfrm rot="5400000">
            <a:off x="8195040" y="3702600"/>
            <a:ext cx="645840" cy="426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5" name="CustomShape 8"/>
          <p:cNvSpPr/>
          <p:nvPr/>
        </p:nvSpPr>
        <p:spPr>
          <a:xfrm>
            <a:off x="6477120" y="5651640"/>
            <a:ext cx="2414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800" spc="593" strike="noStrike">
                <a:solidFill>
                  <a:srgbClr val="000000"/>
                </a:solidFill>
                <a:latin typeface="Calibri Light"/>
                <a:ea typeface="DejaVu Sans"/>
              </a:rPr>
              <a:t>YouTube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56" name="Line 9"/>
          <p:cNvSpPr/>
          <p:nvPr/>
        </p:nvSpPr>
        <p:spPr>
          <a:xfrm>
            <a:off x="8036640" y="5835960"/>
            <a:ext cx="22539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CustomShape 1"/>
          <p:cNvSpPr/>
          <p:nvPr/>
        </p:nvSpPr>
        <p:spPr>
          <a:xfrm>
            <a:off x="532800" y="1098720"/>
            <a:ext cx="91429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97000"/>
          </a:bodyPr>
          <a:p>
            <a:pPr algn="ctr">
              <a:lnSpc>
                <a:spcPct val="90000"/>
              </a:lnSpc>
            </a:pPr>
            <a:r>
              <a:rPr b="0" lang="de-DE" sz="8800" spc="-1" strike="noStrike">
                <a:solidFill>
                  <a:srgbClr val="142a52"/>
                </a:solidFill>
                <a:latin typeface="Calibri Light"/>
                <a:ea typeface="DejaVu Sans"/>
              </a:rPr>
              <a:t>SCHNAPPEN ODER RAUS!</a:t>
            </a:r>
            <a:endParaRPr b="0" lang="de-DE" sz="8800" spc="-1" strike="noStrike">
              <a:latin typeface="Arial"/>
            </a:endParaRPr>
          </a:p>
        </p:txBody>
      </p:sp>
      <p:sp>
        <p:nvSpPr>
          <p:cNvPr id="558" name="CustomShape 2"/>
          <p:cNvSpPr/>
          <p:nvPr/>
        </p:nvSpPr>
        <p:spPr>
          <a:xfrm>
            <a:off x="532800" y="3717360"/>
            <a:ext cx="9142920" cy="165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de-DE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Pierre Dahmani &amp; Jakub Naumowicz</a:t>
            </a:r>
            <a:endParaRPr b="0" lang="de-DE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CustomShape 1"/>
          <p:cNvSpPr/>
          <p:nvPr/>
        </p:nvSpPr>
        <p:spPr>
          <a:xfrm>
            <a:off x="901800" y="2912760"/>
            <a:ext cx="2873520" cy="9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0" name="CustomShape 2"/>
          <p:cNvSpPr/>
          <p:nvPr/>
        </p:nvSpPr>
        <p:spPr>
          <a:xfrm>
            <a:off x="4658760" y="2907360"/>
            <a:ext cx="287352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1" name="CustomShape 3"/>
          <p:cNvSpPr/>
          <p:nvPr/>
        </p:nvSpPr>
        <p:spPr>
          <a:xfrm>
            <a:off x="8336520" y="2892240"/>
            <a:ext cx="3129840" cy="100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2" name="CustomShape 4"/>
          <p:cNvSpPr/>
          <p:nvPr/>
        </p:nvSpPr>
        <p:spPr>
          <a:xfrm>
            <a:off x="2690280" y="925200"/>
            <a:ext cx="6810480" cy="1308600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4000" spc="-1" strike="noStrike">
                <a:solidFill>
                  <a:srgbClr val="000000"/>
                </a:solidFill>
                <a:latin typeface="Calibri Light"/>
                <a:ea typeface="DejaVu Sans"/>
              </a:rPr>
              <a:t>DER ENTWICKLUNGSPROZESS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563" name="Line 5"/>
          <p:cNvSpPr/>
          <p:nvPr/>
        </p:nvSpPr>
        <p:spPr>
          <a:xfrm>
            <a:off x="0" y="1279080"/>
            <a:ext cx="26060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4" name="Line 6"/>
          <p:cNvSpPr/>
          <p:nvPr/>
        </p:nvSpPr>
        <p:spPr>
          <a:xfrm>
            <a:off x="9585360" y="1279080"/>
            <a:ext cx="2606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5" name="CustomShape 7"/>
          <p:cNvSpPr/>
          <p:nvPr/>
        </p:nvSpPr>
        <p:spPr>
          <a:xfrm>
            <a:off x="4773600" y="3723480"/>
            <a:ext cx="2643480" cy="51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6" name="CustomShape 8"/>
          <p:cNvSpPr/>
          <p:nvPr/>
        </p:nvSpPr>
        <p:spPr>
          <a:xfrm>
            <a:off x="1080000" y="2700000"/>
            <a:ext cx="8999280" cy="85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Agile entwicklung in Sprints mit je 2 Wochen dauer</a:t>
            </a:r>
            <a:endParaRPr b="0" lang="de-DE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Aufgabenplanung und Verteilung über das Board im Gitlab der Fh-Aachen</a:t>
            </a:r>
            <a:endParaRPr b="0" lang="de-DE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Entwicklung nach dem Feature-Branch Workflow</a:t>
            </a:r>
            <a:endParaRPr b="0" lang="de-DE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Orientierung an unserem bei Projektstart gemeinsam definierten Styleguides.²</a:t>
            </a:r>
            <a:endParaRPr b="0" lang="de-DE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Wöchentliche Meetings zur Besprechung des aktuellen Fortschritts und von Problemen</a:t>
            </a:r>
            <a:endParaRPr b="0" lang="de-DE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Zusätzliche Meetings je nach Bedarf</a:t>
            </a:r>
            <a:endParaRPr b="0" lang="de-DE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Alle zwei Wochen Sprint planning</a:t>
            </a:r>
            <a:endParaRPr b="0" lang="de-DE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Code wird nur nach erfüllen folgender Kriterien</a:t>
            </a:r>
            <a:endParaRPr b="0" lang="de-DE" sz="1800" spc="-1" strike="noStrike">
              <a:latin typeface="Arial"/>
            </a:endParaRPr>
          </a:p>
          <a:p>
            <a:pPr lvl="2" marL="648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a) einem Review des jeweils anderen </a:t>
            </a:r>
            <a:endParaRPr b="0" lang="de-DE" sz="1800" spc="-1" strike="noStrike">
              <a:latin typeface="Arial"/>
            </a:endParaRPr>
          </a:p>
          <a:p>
            <a:pPr lvl="2" marL="648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b) nach erfolgreich durchlaufenden Pipelines</a:t>
            </a:r>
            <a:endParaRPr b="0" lang="de-DE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den ‘development’ Branch gemerged.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1" dur="indefinite" restart="never" nodeType="tmRoot">
          <p:childTnLst>
            <p:seq>
              <p:cTn id="152" dur="indefinite" nodeType="mainSeq"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CustomShape 1"/>
          <p:cNvSpPr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de-DE" sz="4400" spc="-1" strike="noStrike">
                <a:latin typeface="Arial"/>
                <a:ea typeface="Noto Sans CJK SC"/>
              </a:rPr>
              <a:t>Ausschnitt der Sprintplanung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568" name="CustomShape 2"/>
          <p:cNvSpPr/>
          <p:nvPr/>
        </p:nvSpPr>
        <p:spPr>
          <a:xfrm>
            <a:off x="6034320" y="3339360"/>
            <a:ext cx="180360" cy="23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69" name="Google Shape;578;p123" descr=""/>
          <p:cNvPicPr/>
          <p:nvPr/>
        </p:nvPicPr>
        <p:blipFill>
          <a:blip r:embed="rId1"/>
          <a:stretch/>
        </p:blipFill>
        <p:spPr>
          <a:xfrm>
            <a:off x="23400" y="1076400"/>
            <a:ext cx="12187800" cy="5818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CustomShape 1"/>
          <p:cNvSpPr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de-DE" sz="4400" spc="-1" strike="noStrike">
                <a:latin typeface="Arial"/>
              </a:rPr>
              <a:t>Funktionen der entwickelten Software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571" name="CustomShape 2"/>
          <p:cNvSpPr/>
          <p:nvPr/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de-DE" sz="3200" spc="-1" strike="noStrike">
                <a:latin typeface="Arial"/>
              </a:rPr>
              <a:t>- Video kompletterDurchlauf.mp4 abspielen</a:t>
            </a:r>
            <a:endParaRPr b="0" lang="de-DE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de-DE" sz="3200" spc="-1" strike="noStrike">
                <a:latin typeface="Arial"/>
              </a:rPr>
              <a:t>- Video timerLäuftAb.mp4 abspielen</a:t>
            </a:r>
            <a:endParaRPr b="0" lang="de-DE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CustomShape 1"/>
          <p:cNvSpPr/>
          <p:nvPr/>
        </p:nvSpPr>
        <p:spPr>
          <a:xfrm>
            <a:off x="329040" y="1798200"/>
            <a:ext cx="7232040" cy="329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Autofit/>
          </a:bodyPr>
          <a:p>
            <a:pPr>
              <a:lnSpc>
                <a:spcPct val="90000"/>
              </a:lnSpc>
              <a:spcBef>
                <a:spcPts val="567"/>
              </a:spcBef>
              <a:spcAft>
                <a:spcPts val="567"/>
              </a:spcAft>
            </a:pPr>
            <a:endParaRPr b="0" lang="de-DE" sz="1800" spc="-1" strike="noStrike">
              <a:latin typeface="Arial"/>
            </a:endParaRPr>
          </a:p>
          <a:p>
            <a:pPr marL="457200" indent="-297720">
              <a:lnSpc>
                <a:spcPct val="9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Arial"/>
              <a:buChar char="●"/>
            </a:pPr>
            <a:r>
              <a:rPr b="0" lang="de" sz="1800" spc="-1" strike="noStrike">
                <a:solidFill>
                  <a:srgbClr val="000000"/>
                </a:solidFill>
                <a:latin typeface="Arial"/>
                <a:ea typeface="Arial"/>
              </a:rPr>
              <a:t>Alle Seiten enthalten eine Header Komponente, in welcher sich ein Countdowntimer befindet.</a:t>
            </a:r>
            <a:endParaRPr b="0" lang="de-DE" sz="1800" spc="-1" strike="noStrike">
              <a:latin typeface="Arial"/>
            </a:endParaRPr>
          </a:p>
          <a:p>
            <a:pPr marL="457200" indent="-297720">
              <a:lnSpc>
                <a:spcPct val="9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Font typeface="Arial"/>
              <a:buChar char="●"/>
            </a:pPr>
            <a:r>
              <a:rPr b="0" lang="de" sz="1800" spc="-1" strike="noStrike">
                <a:solidFill>
                  <a:srgbClr val="000000"/>
                </a:solidFill>
                <a:latin typeface="Arial"/>
                <a:ea typeface="Arial"/>
              </a:rPr>
              <a:t>MagicTilesButton als genereische Button Komponente, die wiederverwendet wird</a:t>
            </a:r>
            <a:endParaRPr b="0" lang="de-DE" sz="1800" spc="-1" strike="noStrike">
              <a:latin typeface="Arial"/>
            </a:endParaRPr>
          </a:p>
          <a:p>
            <a:pPr marL="457200" indent="-297720">
              <a:lnSpc>
                <a:spcPct val="9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Font typeface="Arial"/>
              <a:buChar char="●"/>
            </a:pPr>
            <a:r>
              <a:rPr b="0" lang="de" sz="1800" spc="-1" strike="noStrike">
                <a:solidFill>
                  <a:srgbClr val="000000"/>
                </a:solidFill>
                <a:latin typeface="Arial"/>
                <a:ea typeface="Arial"/>
              </a:rPr>
              <a:t>In den Komponenten befinden sich Klassen, die Funktionen der Komponenten implementieren</a:t>
            </a:r>
            <a:endParaRPr b="0" lang="de-DE" sz="1800" spc="-1" strike="noStrike">
              <a:latin typeface="Arial"/>
            </a:endParaRPr>
          </a:p>
          <a:p>
            <a:pPr marL="457200" indent="-297720">
              <a:lnSpc>
                <a:spcPct val="9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Font typeface="Arial"/>
              <a:buChar char="●"/>
            </a:pPr>
            <a:r>
              <a:rPr b="0" lang="de" sz="1800" spc="-1" strike="noStrike">
                <a:solidFill>
                  <a:srgbClr val="000000"/>
                </a:solidFill>
                <a:latin typeface="Arial"/>
                <a:ea typeface="Arial"/>
              </a:rPr>
              <a:t>Jede Komponente besteht aus HTML, CSS und Typescript code, der die Funktionalität isoliert implementiert.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tabLst>
                <a:tab algn="l" pos="0"/>
              </a:tabLst>
            </a:pPr>
            <a:endParaRPr b="0" lang="de-DE" sz="1800" spc="-1" strike="noStrike">
              <a:latin typeface="Arial"/>
            </a:endParaRPr>
          </a:p>
        </p:txBody>
      </p:sp>
      <p:pic>
        <p:nvPicPr>
          <p:cNvPr id="573" name="Google Shape;590;p125_1" descr=""/>
          <p:cNvPicPr/>
          <p:nvPr/>
        </p:nvPicPr>
        <p:blipFill>
          <a:blip r:embed="rId1"/>
          <a:stretch/>
        </p:blipFill>
        <p:spPr>
          <a:xfrm>
            <a:off x="7526160" y="471600"/>
            <a:ext cx="4421880" cy="5477040"/>
          </a:xfrm>
          <a:prstGeom prst="rect">
            <a:avLst/>
          </a:prstGeom>
          <a:ln w="0">
            <a:noFill/>
          </a:ln>
        </p:spPr>
      </p:pic>
      <p:sp>
        <p:nvSpPr>
          <p:cNvPr id="574" name="CustomShape 2"/>
          <p:cNvSpPr/>
          <p:nvPr/>
        </p:nvSpPr>
        <p:spPr>
          <a:xfrm>
            <a:off x="512640" y="253080"/>
            <a:ext cx="6507000" cy="114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de" sz="3300" spc="-1" strike="noStrike">
                <a:solidFill>
                  <a:srgbClr val="000000"/>
                </a:solidFill>
                <a:latin typeface="Arial"/>
                <a:ea typeface="Arial"/>
              </a:rPr>
              <a:t>Systemdokumentation - Startseite</a:t>
            </a:r>
            <a:endParaRPr b="0" lang="de-DE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Google Shape;596;p126" descr=""/>
          <p:cNvPicPr/>
          <p:nvPr/>
        </p:nvPicPr>
        <p:blipFill>
          <a:blip r:embed="rId1"/>
          <a:stretch/>
        </p:blipFill>
        <p:spPr>
          <a:xfrm>
            <a:off x="4384800" y="1304280"/>
            <a:ext cx="7673400" cy="5029920"/>
          </a:xfrm>
          <a:prstGeom prst="rect">
            <a:avLst/>
          </a:prstGeom>
          <a:ln w="0">
            <a:noFill/>
          </a:ln>
        </p:spPr>
      </p:pic>
      <p:sp>
        <p:nvSpPr>
          <p:cNvPr id="576" name="CustomShape 1"/>
          <p:cNvSpPr/>
          <p:nvPr/>
        </p:nvSpPr>
        <p:spPr>
          <a:xfrm>
            <a:off x="36000" y="620280"/>
            <a:ext cx="4348440" cy="625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spAutoFit/>
          </a:bodyPr>
          <a:p>
            <a:pPr>
              <a:lnSpc>
                <a:spcPct val="90000"/>
              </a:lnSpc>
              <a:spcBef>
                <a:spcPts val="567"/>
              </a:spcBef>
              <a:spcAft>
                <a:spcPts val="567"/>
              </a:spcAft>
            </a:pPr>
            <a:endParaRPr b="0" lang="de-DE" sz="1800" spc="-1" strike="noStrike">
              <a:latin typeface="Arial"/>
            </a:endParaRPr>
          </a:p>
          <a:p>
            <a:pPr marL="457200" indent="-297720">
              <a:lnSpc>
                <a:spcPct val="9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Arial"/>
              <a:buChar char="●"/>
            </a:pPr>
            <a:r>
              <a:rPr b="0" lang="de" sz="1800" spc="-1" strike="noStrike">
                <a:solidFill>
                  <a:srgbClr val="000000"/>
                </a:solidFill>
                <a:latin typeface="Arial"/>
                <a:ea typeface="Arial"/>
              </a:rPr>
              <a:t>Die Klasse RectBoard enthält in einem 2D Array stets die aktuelle Positionen aller Rechtecke und die dazugehörigen Bilder</a:t>
            </a:r>
            <a:endParaRPr b="0" lang="de-DE" sz="1800" spc="-1" strike="noStrike">
              <a:latin typeface="Arial"/>
            </a:endParaRPr>
          </a:p>
          <a:p>
            <a:pPr marL="457200" indent="-297720">
              <a:lnSpc>
                <a:spcPct val="9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Arial"/>
              <a:buChar char="●"/>
            </a:pPr>
            <a:r>
              <a:rPr b="0" lang="de" sz="1800" spc="-1" strike="noStrike">
                <a:solidFill>
                  <a:srgbClr val="000000"/>
                </a:solidFill>
                <a:latin typeface="Arial"/>
                <a:ea typeface="Arial"/>
              </a:rPr>
              <a:t>Die Klasse GamingBoard steuert den Spielfluss und verändert dynamisch die Positionen der Rechtecke in RectBoard</a:t>
            </a:r>
            <a:endParaRPr b="0" lang="de-DE" sz="1800" spc="-1" strike="noStrike">
              <a:latin typeface="Arial"/>
            </a:endParaRPr>
          </a:p>
          <a:p>
            <a:pPr marL="457200" indent="-297720">
              <a:lnSpc>
                <a:spcPct val="9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Arial"/>
              <a:buChar char="●"/>
            </a:pPr>
            <a:r>
              <a:rPr b="0" lang="de" sz="1800" spc="-1" strike="noStrike">
                <a:solidFill>
                  <a:srgbClr val="000000"/>
                </a:solidFill>
                <a:latin typeface="Arial"/>
                <a:ea typeface="Arial"/>
              </a:rPr>
              <a:t>Damit die Änderung des Arrays dargestellt wird, übergibt GameBoard das 2D Array an GameRow, welcher die Rechtecke des Arrays an GameRect weitergibt. </a:t>
            </a:r>
            <a:endParaRPr b="0" lang="de-DE" sz="1800" spc="-1" strike="noStrike">
              <a:latin typeface="Arial"/>
            </a:endParaRPr>
          </a:p>
          <a:p>
            <a:pPr marL="457200" indent="-297720">
              <a:lnSpc>
                <a:spcPct val="9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Arial"/>
              <a:buChar char="●"/>
            </a:pPr>
            <a:r>
              <a:rPr b="0" lang="de" sz="1800" spc="-1" strike="noStrike">
                <a:solidFill>
                  <a:srgbClr val="000000"/>
                </a:solidFill>
                <a:latin typeface="Arial"/>
                <a:ea typeface="Arial"/>
              </a:rPr>
              <a:t>Jede Rect Klasse hat eine zugehörige Komponente</a:t>
            </a:r>
            <a:endParaRPr b="0" lang="de-DE" sz="1800" spc="-1" strike="noStrike">
              <a:latin typeface="Arial"/>
            </a:endParaRPr>
          </a:p>
          <a:p>
            <a:pPr marL="457200" indent="-297720">
              <a:lnSpc>
                <a:spcPct val="9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Arial"/>
              <a:buChar char="●"/>
            </a:pPr>
            <a:r>
              <a:rPr b="0" lang="de" sz="1800" spc="-1" strike="noStrike">
                <a:solidFill>
                  <a:srgbClr val="000000"/>
                </a:solidFill>
                <a:latin typeface="Arial"/>
                <a:ea typeface="Arial"/>
              </a:rPr>
              <a:t>Durch die Game Komponenten werden die Elemente des 2D Arrays als Bilder an den richtigen Positionen dargestellt.</a:t>
            </a:r>
            <a:endParaRPr b="0" lang="de-DE" sz="1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567"/>
              </a:spcBef>
              <a:spcAft>
                <a:spcPts val="567"/>
              </a:spcAft>
              <a:tabLst>
                <a:tab algn="l" pos="0"/>
              </a:tabLst>
            </a:pPr>
            <a:endParaRPr b="0" lang="de-DE" sz="1800" spc="-1" strike="noStrike">
              <a:latin typeface="Arial"/>
            </a:endParaRPr>
          </a:p>
        </p:txBody>
      </p:sp>
      <p:sp>
        <p:nvSpPr>
          <p:cNvPr id="577" name="CustomShape 2"/>
          <p:cNvSpPr/>
          <p:nvPr/>
        </p:nvSpPr>
        <p:spPr>
          <a:xfrm>
            <a:off x="1080000" y="180000"/>
            <a:ext cx="7019640" cy="55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" sz="3300" spc="-1" strike="noStrike">
                <a:solidFill>
                  <a:srgbClr val="000000"/>
                </a:solidFill>
                <a:latin typeface="Arial"/>
                <a:ea typeface="Arial"/>
              </a:rPr>
              <a:t>Systemdokumentation - Spielseite</a:t>
            </a:r>
            <a:endParaRPr b="0" lang="de-DE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602;p127" descr=""/>
          <p:cNvPicPr/>
          <p:nvPr/>
        </p:nvPicPr>
        <p:blipFill>
          <a:blip r:embed="rId1"/>
          <a:stretch/>
        </p:blipFill>
        <p:spPr>
          <a:xfrm>
            <a:off x="360000" y="1080000"/>
            <a:ext cx="5939640" cy="5243040"/>
          </a:xfrm>
          <a:prstGeom prst="rect">
            <a:avLst/>
          </a:prstGeom>
          <a:ln w="0">
            <a:noFill/>
          </a:ln>
        </p:spPr>
      </p:pic>
      <p:pic>
        <p:nvPicPr>
          <p:cNvPr id="579" name="Google Shape;603;p127_1" descr=""/>
          <p:cNvPicPr/>
          <p:nvPr/>
        </p:nvPicPr>
        <p:blipFill>
          <a:blip r:embed="rId2"/>
          <a:stretch/>
        </p:blipFill>
        <p:spPr>
          <a:xfrm>
            <a:off x="6762600" y="1080000"/>
            <a:ext cx="5117040" cy="5237640"/>
          </a:xfrm>
          <a:prstGeom prst="rect">
            <a:avLst/>
          </a:prstGeom>
          <a:ln w="0">
            <a:noFill/>
          </a:ln>
        </p:spPr>
      </p:pic>
      <p:sp>
        <p:nvSpPr>
          <p:cNvPr id="580" name="CustomShape 1"/>
          <p:cNvSpPr/>
          <p:nvPr/>
        </p:nvSpPr>
        <p:spPr>
          <a:xfrm>
            <a:off x="3129480" y="115560"/>
            <a:ext cx="6230160" cy="78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0" lang="de-DE" sz="3300" spc="-1" strike="noStrike">
                <a:solidFill>
                  <a:srgbClr val="000000"/>
                </a:solidFill>
                <a:latin typeface="Arial"/>
              </a:rPr>
              <a:t>Codeausschnitt der Spielelogik</a:t>
            </a:r>
            <a:endParaRPr b="0" lang="de-DE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TextShape 1"/>
          <p:cNvSpPr txBox="1"/>
          <p:nvPr/>
        </p:nvSpPr>
        <p:spPr>
          <a:xfrm>
            <a:off x="1980000" y="540000"/>
            <a:ext cx="774000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Automatisierte Tests</a:t>
            </a:r>
            <a:br/>
            <a:r>
              <a:rPr b="0" lang="de-DE" sz="4400" spc="-1" strike="noStrike">
                <a:latin typeface="Arial"/>
              </a:rPr>
              <a:t>mit Cypress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582" name="TextShape 2"/>
          <p:cNvSpPr txBox="1"/>
          <p:nvPr/>
        </p:nvSpPr>
        <p:spPr>
          <a:xfrm>
            <a:off x="367560" y="180000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de-DE" sz="3200" spc="-1" strike="noStrike">
                <a:latin typeface="Arial"/>
              </a:rPr>
              <a:t>- Video testergebnisPipelines.mp4 abspielen</a:t>
            </a:r>
            <a:endParaRPr b="0" lang="de-DE" sz="3200" spc="-1" strike="noStrike">
              <a:latin typeface="Arial"/>
            </a:endParaRPr>
          </a:p>
          <a:p>
            <a:pPr algn="ctr"/>
            <a:r>
              <a:rPr b="0" lang="de-DE" sz="3200" spc="-1" strike="noStrike">
                <a:latin typeface="Arial"/>
              </a:rPr>
              <a:t>- Video authGuard.spec.ts.mp4 abspielen</a:t>
            </a:r>
            <a:endParaRPr b="0" lang="de-DE" sz="3200" spc="-1" strike="noStrike">
              <a:latin typeface="Arial"/>
            </a:endParaRPr>
          </a:p>
          <a:p>
            <a:pPr algn="ctr"/>
            <a:r>
              <a:rPr b="0" lang="de-DE" sz="3200" spc="-1" strike="noStrike">
                <a:latin typeface="Arial"/>
              </a:rPr>
              <a:t>- Video gameLogicAndFlow.spec.ts.mp4 abspielen</a:t>
            </a:r>
            <a:endParaRPr b="0" lang="de-DE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CustomShape 1"/>
          <p:cNvSpPr/>
          <p:nvPr/>
        </p:nvSpPr>
        <p:spPr>
          <a:xfrm>
            <a:off x="4677840" y="0"/>
            <a:ext cx="7513200" cy="95076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84" name="Grafik 2_0" descr=""/>
          <p:cNvPicPr/>
          <p:nvPr/>
        </p:nvPicPr>
        <p:blipFill>
          <a:blip r:embed="rId1"/>
          <a:stretch/>
        </p:blipFill>
        <p:spPr>
          <a:xfrm>
            <a:off x="1852200" y="1036080"/>
            <a:ext cx="2066760" cy="4475520"/>
          </a:xfrm>
          <a:prstGeom prst="rect">
            <a:avLst/>
          </a:prstGeom>
          <a:ln w="0">
            <a:noFill/>
          </a:ln>
        </p:spPr>
      </p:pic>
      <p:pic>
        <p:nvPicPr>
          <p:cNvPr id="585" name="Grafik 4_0" descr="Ein Bild, das Text enthält.&#10;&#10;Automatisch generierte Beschreibung"/>
          <p:cNvPicPr/>
          <p:nvPr/>
        </p:nvPicPr>
        <p:blipFill>
          <a:blip r:embed="rId2"/>
          <a:srcRect l="0" t="10249" r="-2105" b="8253"/>
          <a:stretch/>
        </p:blipFill>
        <p:spPr>
          <a:xfrm>
            <a:off x="6029640" y="1412640"/>
            <a:ext cx="4962600" cy="2695680"/>
          </a:xfrm>
          <a:prstGeom prst="rect">
            <a:avLst/>
          </a:prstGeom>
          <a:ln w="0">
            <a:noFill/>
          </a:ln>
        </p:spPr>
      </p:pic>
      <p:pic>
        <p:nvPicPr>
          <p:cNvPr id="586" name="Grafik 6_0" descr="Ein Bild, das Text, drinnen, Fenster enthält.&#10;&#10;Automatisch generierte Beschreibung"/>
          <p:cNvPicPr/>
          <p:nvPr/>
        </p:nvPicPr>
        <p:blipFill>
          <a:blip r:embed="rId3"/>
          <a:srcRect l="-1654" t="-327" r="3204" b="327"/>
          <a:stretch/>
        </p:blipFill>
        <p:spPr>
          <a:xfrm>
            <a:off x="1814400" y="1837800"/>
            <a:ext cx="2104200" cy="2076840"/>
          </a:xfrm>
          <a:prstGeom prst="rect">
            <a:avLst/>
          </a:prstGeom>
          <a:ln w="0">
            <a:noFill/>
          </a:ln>
        </p:spPr>
      </p:pic>
      <p:pic>
        <p:nvPicPr>
          <p:cNvPr id="587" name="Grafik 8_0" descr="Ein Bild, das Text, drinnen, Fenster enthält.&#10;&#10;Automatisch generierte Beschreibung"/>
          <p:cNvPicPr/>
          <p:nvPr/>
        </p:nvPicPr>
        <p:blipFill>
          <a:blip r:embed="rId4"/>
          <a:srcRect l="0" t="22677" r="0" b="18503"/>
          <a:stretch/>
        </p:blipFill>
        <p:spPr>
          <a:xfrm>
            <a:off x="6095880" y="1716480"/>
            <a:ext cx="3176640" cy="1814760"/>
          </a:xfrm>
          <a:prstGeom prst="rect">
            <a:avLst/>
          </a:prstGeom>
          <a:ln w="0">
            <a:noFill/>
          </a:ln>
        </p:spPr>
      </p:pic>
      <p:sp>
        <p:nvSpPr>
          <p:cNvPr id="588" name="CustomShape 2"/>
          <p:cNvSpPr/>
          <p:nvPr/>
        </p:nvSpPr>
        <p:spPr>
          <a:xfrm>
            <a:off x="6029640" y="3531960"/>
            <a:ext cx="1485360" cy="181080"/>
          </a:xfrm>
          <a:prstGeom prst="rect">
            <a:avLst/>
          </a:prstGeom>
          <a:solidFill>
            <a:srgbClr val="f9f9f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600" spc="-1" strike="noStrike">
                <a:solidFill>
                  <a:srgbClr val="000000"/>
                </a:solidFill>
                <a:latin typeface="Calibri"/>
                <a:ea typeface="DejaVu Sans"/>
              </a:rPr>
              <a:t>Back to street</a:t>
            </a:r>
            <a:endParaRPr b="0" lang="de-DE" sz="600" spc="-1" strike="noStrike">
              <a:latin typeface="Arial"/>
            </a:endParaRPr>
          </a:p>
        </p:txBody>
      </p:sp>
      <p:sp>
        <p:nvSpPr>
          <p:cNvPr id="589" name="CustomShape 3"/>
          <p:cNvSpPr/>
          <p:nvPr/>
        </p:nvSpPr>
        <p:spPr>
          <a:xfrm>
            <a:off x="5103720" y="187560"/>
            <a:ext cx="6661080" cy="94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000000"/>
                </a:solidFill>
                <a:latin typeface="Calibri Light"/>
                <a:ea typeface="DejaVu Sans"/>
              </a:rPr>
              <a:t>Wie kann das Video jetzt verwendet werden?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590" name="CustomShape 4"/>
          <p:cNvSpPr/>
          <p:nvPr/>
        </p:nvSpPr>
        <p:spPr>
          <a:xfrm>
            <a:off x="721440" y="1036080"/>
            <a:ext cx="645840" cy="426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1" name="CustomShape 5"/>
          <p:cNvSpPr/>
          <p:nvPr/>
        </p:nvSpPr>
        <p:spPr>
          <a:xfrm rot="16200000">
            <a:off x="-163800" y="3825720"/>
            <a:ext cx="2414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800" spc="593" strike="noStrike">
                <a:solidFill>
                  <a:srgbClr val="000000"/>
                </a:solidFill>
                <a:latin typeface="Calibri Light"/>
                <a:ea typeface="DejaVu Sans"/>
              </a:rPr>
              <a:t>Instagram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92" name="Line 6"/>
          <p:cNvSpPr/>
          <p:nvPr/>
        </p:nvSpPr>
        <p:spPr>
          <a:xfrm flipV="1">
            <a:off x="1044720" y="1315800"/>
            <a:ext cx="0" cy="203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3" name="CustomShape 7"/>
          <p:cNvSpPr/>
          <p:nvPr/>
        </p:nvSpPr>
        <p:spPr>
          <a:xfrm rot="5400000">
            <a:off x="8195040" y="3702600"/>
            <a:ext cx="645840" cy="426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4" name="CustomShape 8"/>
          <p:cNvSpPr/>
          <p:nvPr/>
        </p:nvSpPr>
        <p:spPr>
          <a:xfrm>
            <a:off x="6477120" y="5651640"/>
            <a:ext cx="2414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800" spc="593" strike="noStrike">
                <a:solidFill>
                  <a:srgbClr val="000000"/>
                </a:solidFill>
                <a:latin typeface="Calibri Light"/>
                <a:ea typeface="DejaVu Sans"/>
              </a:rPr>
              <a:t>YouTube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95" name="Line 9"/>
          <p:cNvSpPr/>
          <p:nvPr/>
        </p:nvSpPr>
        <p:spPr>
          <a:xfrm>
            <a:off x="8036640" y="5835960"/>
            <a:ext cx="22539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CustomShape 1"/>
          <p:cNvSpPr/>
          <p:nvPr/>
        </p:nvSpPr>
        <p:spPr>
          <a:xfrm>
            <a:off x="2261160" y="72720"/>
            <a:ext cx="7041240" cy="13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</a:pPr>
            <a:r>
              <a:rPr b="0" lang="de-DE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EINSTIEG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489" name="CustomShape 2"/>
          <p:cNvSpPr/>
          <p:nvPr/>
        </p:nvSpPr>
        <p:spPr>
          <a:xfrm>
            <a:off x="2480040" y="1340280"/>
            <a:ext cx="7230960" cy="82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8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de-DE" sz="3200" spc="-1" strike="noStrike">
                <a:solidFill>
                  <a:srgbClr val="ffffff"/>
                </a:solidFill>
                <a:latin typeface="Calibri Light"/>
                <a:ea typeface="DejaVu Sans"/>
              </a:rPr>
              <a:t>ZIEL DER ENTWICKLUNG &amp; ZIELGRUPPE</a:t>
            </a:r>
            <a:endParaRPr b="0" lang="de-DE" sz="3200" spc="-1" strike="noStrike">
              <a:latin typeface="Arial"/>
            </a:endParaRPr>
          </a:p>
        </p:txBody>
      </p:sp>
      <p:graphicFrame>
        <p:nvGraphicFramePr>
          <p:cNvPr id="1" name="Diagram1"/>
          <p:cNvGraphicFramePr/>
          <p:nvPr>
            <p:extLst>
              <p:ext uri="{D42A27DB-BD31-4B8C-83A1-F6EECF244321}">
                <p14:modId xmlns:p14="http://schemas.microsoft.com/office/powerpoint/2010/main" val="371878112"/>
              </p:ext>
            </p:extLst>
          </p:nvPr>
        </p:nvGraphicFramePr>
        <p:xfrm>
          <a:off x="839880" y="2597760"/>
          <a:ext cx="10425960" cy="3986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ustomShape 1"/>
          <p:cNvSpPr/>
          <p:nvPr/>
        </p:nvSpPr>
        <p:spPr>
          <a:xfrm>
            <a:off x="532800" y="1098720"/>
            <a:ext cx="91429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de-DE" sz="8800" spc="-1" strike="noStrike">
                <a:solidFill>
                  <a:srgbClr val="142a52"/>
                </a:solidFill>
                <a:latin typeface="Calibri Light"/>
                <a:ea typeface="DejaVu Sans"/>
              </a:rPr>
              <a:t>FILMPROJEKT </a:t>
            </a:r>
            <a:endParaRPr b="0" lang="de-DE" sz="8800" spc="-1" strike="noStrike">
              <a:latin typeface="Arial"/>
            </a:endParaRPr>
          </a:p>
        </p:txBody>
      </p:sp>
      <p:sp>
        <p:nvSpPr>
          <p:cNvPr id="491" name="CustomShape 2"/>
          <p:cNvSpPr/>
          <p:nvPr/>
        </p:nvSpPr>
        <p:spPr>
          <a:xfrm>
            <a:off x="532800" y="3717360"/>
            <a:ext cx="9142920" cy="165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de-DE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Theresa Rommé &amp; Eva Römgens</a:t>
            </a:r>
            <a:endParaRPr b="0" lang="de-DE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CustomShape 1"/>
          <p:cNvSpPr/>
          <p:nvPr/>
        </p:nvSpPr>
        <p:spPr>
          <a:xfrm>
            <a:off x="8469000" y="1417320"/>
            <a:ext cx="3470400" cy="1324440"/>
          </a:xfrm>
          <a:prstGeom prst="rect">
            <a:avLst/>
          </a:prstGeom>
          <a:noFill/>
          <a:ln w="126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51000"/>
          </a:bodyPr>
          <a:p>
            <a:pPr algn="ctr">
              <a:lnSpc>
                <a:spcPct val="90000"/>
              </a:lnSpc>
            </a:pPr>
            <a:r>
              <a:rPr b="0" lang="de-DE" sz="3600" spc="-1" strike="noStrike">
                <a:solidFill>
                  <a:srgbClr val="000000"/>
                </a:solidFill>
                <a:latin typeface="Calibri Light"/>
                <a:ea typeface="DejaVu Sans"/>
              </a:rPr>
              <a:t>Warum ein Film in einem Informatik Projekt?</a:t>
            </a:r>
            <a:endParaRPr b="0" lang="de-DE" sz="3600" spc="-1" strike="noStrike">
              <a:latin typeface="Arial"/>
            </a:endParaRPr>
          </a:p>
        </p:txBody>
      </p:sp>
      <p:sp>
        <p:nvSpPr>
          <p:cNvPr id="493" name="CustomShape 2"/>
          <p:cNvSpPr/>
          <p:nvPr/>
        </p:nvSpPr>
        <p:spPr>
          <a:xfrm>
            <a:off x="767160" y="1078560"/>
            <a:ext cx="716184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8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de-DE" sz="2000" spc="-1" strike="noStrike">
                <a:solidFill>
                  <a:srgbClr val="000000"/>
                </a:solidFill>
                <a:latin typeface="Calibri Light"/>
                <a:ea typeface="DejaVu Sans"/>
              </a:rPr>
              <a:t>Warum überhaupt Werbung?</a:t>
            </a:r>
            <a:endParaRPr b="0" lang="de-DE" sz="20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Es gibt bereits unzählige Spiele und Apps </a:t>
            </a:r>
            <a:endParaRPr b="0" lang="de-DE" sz="18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"/>
              <a:tabLst>
                <a:tab algn="l" pos="0"/>
              </a:tabLst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Schwierig aufzufallen </a:t>
            </a:r>
            <a:endParaRPr b="0" lang="de-DE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Wir sind kein etabliertes Unternehmen, bei dem potenzielle Nutzer auf eine neue App und/oder neue Funktionen warten</a:t>
            </a:r>
            <a:endParaRPr b="0" lang="de-DE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Werbung bzw. Steigerung der Bekanntheit ist wichtig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de-DE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de-DE" sz="2000" spc="-1" strike="noStrike">
                <a:solidFill>
                  <a:srgbClr val="000000"/>
                </a:solidFill>
                <a:latin typeface="Calibri Light"/>
                <a:ea typeface="DejaVu Sans"/>
              </a:rPr>
              <a:t>Warum ein Film?</a:t>
            </a:r>
            <a:endParaRPr b="0" lang="de-DE" sz="20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Möchten die Kunden über das Medium erreichen, was sie auch zum Spielen verwenden. </a:t>
            </a:r>
            <a:endParaRPr b="0" lang="de-DE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Einfache Verbreitung, da es ein digitales Format hat </a:t>
            </a:r>
            <a:endParaRPr b="0" lang="de-DE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"/>
              <a:tabLst>
                <a:tab algn="l" pos="0"/>
              </a:tabLst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Keine Kosten (bei der Produktion und bei der Verbreitung) </a:t>
            </a:r>
            <a:endParaRPr b="0" lang="de-DE" sz="18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 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494" name="CustomShape 3"/>
          <p:cNvSpPr/>
          <p:nvPr/>
        </p:nvSpPr>
        <p:spPr>
          <a:xfrm>
            <a:off x="8469000" y="3657600"/>
            <a:ext cx="3470400" cy="2039400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3200" spc="-1" strike="noStrike">
                <a:solidFill>
                  <a:srgbClr val="000000"/>
                </a:solidFill>
                <a:latin typeface="Calibri Light"/>
                <a:ea typeface="DejaVu Sans"/>
              </a:rPr>
              <a:t>Was bringt eine gute App, wenn sie keiner kennt?</a:t>
            </a:r>
            <a:endParaRPr b="0" lang="de-DE" sz="3200" spc="-1" strike="noStrike">
              <a:latin typeface="Arial"/>
            </a:endParaRPr>
          </a:p>
        </p:txBody>
      </p:sp>
      <p:sp>
        <p:nvSpPr>
          <p:cNvPr id="495" name="Line 4"/>
          <p:cNvSpPr/>
          <p:nvPr/>
        </p:nvSpPr>
        <p:spPr>
          <a:xfrm>
            <a:off x="766800" y="3657600"/>
            <a:ext cx="6625440" cy="0"/>
          </a:xfrm>
          <a:prstGeom prst="line">
            <a:avLst/>
          </a:prstGeom>
          <a:ln w="19050">
            <a:solidFill>
              <a:srgbClr val="f2c12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/>
        </p:style>
      </p:sp>
      <p:sp>
        <p:nvSpPr>
          <p:cNvPr id="496" name="Line 5"/>
          <p:cNvSpPr/>
          <p:nvPr/>
        </p:nvSpPr>
        <p:spPr>
          <a:xfrm>
            <a:off x="766800" y="1416960"/>
            <a:ext cx="6625440" cy="0"/>
          </a:xfrm>
          <a:prstGeom prst="line">
            <a:avLst/>
          </a:prstGeom>
          <a:ln w="19050">
            <a:solidFill>
              <a:srgbClr val="f2c12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CustomShape 1"/>
          <p:cNvSpPr/>
          <p:nvPr/>
        </p:nvSpPr>
        <p:spPr>
          <a:xfrm>
            <a:off x="724680" y="2721240"/>
            <a:ext cx="3227760" cy="356328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8" name="CustomShape 2"/>
          <p:cNvSpPr/>
          <p:nvPr/>
        </p:nvSpPr>
        <p:spPr>
          <a:xfrm>
            <a:off x="901800" y="2912760"/>
            <a:ext cx="2873520" cy="94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2800" spc="-1" strike="noStrike">
                <a:solidFill>
                  <a:srgbClr val="000000"/>
                </a:solidFill>
                <a:latin typeface="Calibri Light"/>
                <a:ea typeface="DejaVu Sans"/>
              </a:rPr>
              <a:t>PREPRODUCTION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499" name="CustomShape 3"/>
          <p:cNvSpPr/>
          <p:nvPr/>
        </p:nvSpPr>
        <p:spPr>
          <a:xfrm>
            <a:off x="4481640" y="2721240"/>
            <a:ext cx="3227760" cy="356328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0" name="CustomShape 4"/>
          <p:cNvSpPr/>
          <p:nvPr/>
        </p:nvSpPr>
        <p:spPr>
          <a:xfrm>
            <a:off x="4658760" y="2907360"/>
            <a:ext cx="287352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2800" spc="-1" strike="noStrike">
                <a:solidFill>
                  <a:srgbClr val="000000"/>
                </a:solidFill>
                <a:latin typeface="Calibri Light"/>
                <a:ea typeface="DejaVu Sans"/>
              </a:rPr>
              <a:t>PRODUCTION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501" name="CustomShape 5"/>
          <p:cNvSpPr/>
          <p:nvPr/>
        </p:nvSpPr>
        <p:spPr>
          <a:xfrm>
            <a:off x="8238600" y="2721240"/>
            <a:ext cx="3227760" cy="356328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2" name="CustomShape 6"/>
          <p:cNvSpPr/>
          <p:nvPr/>
        </p:nvSpPr>
        <p:spPr>
          <a:xfrm>
            <a:off x="8336520" y="2892240"/>
            <a:ext cx="3129840" cy="100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3000" spc="-1" strike="noStrike">
                <a:solidFill>
                  <a:srgbClr val="000000"/>
                </a:solidFill>
                <a:latin typeface="Calibri Light"/>
                <a:ea typeface="DejaVu Sans"/>
              </a:rPr>
              <a:t>POSTPRODUCTION</a:t>
            </a:r>
            <a:endParaRPr b="0" lang="de-DE" sz="3000" spc="-1" strike="noStrike">
              <a:latin typeface="Arial"/>
            </a:endParaRPr>
          </a:p>
        </p:txBody>
      </p:sp>
      <p:sp>
        <p:nvSpPr>
          <p:cNvPr id="503" name="CustomShape 7"/>
          <p:cNvSpPr/>
          <p:nvPr/>
        </p:nvSpPr>
        <p:spPr>
          <a:xfrm>
            <a:off x="2690280" y="925200"/>
            <a:ext cx="6810480" cy="1308600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de-DE" sz="4000" spc="-1" strike="noStrike">
                <a:solidFill>
                  <a:srgbClr val="000000"/>
                </a:solidFill>
                <a:latin typeface="Calibri Light"/>
                <a:ea typeface="DejaVu Sans"/>
              </a:rPr>
              <a:t>DER ENTWICKLUNGSPROZESS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504" name="Line 8"/>
          <p:cNvSpPr/>
          <p:nvPr/>
        </p:nvSpPr>
        <p:spPr>
          <a:xfrm>
            <a:off x="0" y="1279080"/>
            <a:ext cx="26060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5" name="Line 9"/>
          <p:cNvSpPr/>
          <p:nvPr/>
        </p:nvSpPr>
        <p:spPr>
          <a:xfrm>
            <a:off x="9585360" y="1279080"/>
            <a:ext cx="2606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6" name="CustomShape 10"/>
          <p:cNvSpPr/>
          <p:nvPr/>
        </p:nvSpPr>
        <p:spPr>
          <a:xfrm>
            <a:off x="1018440" y="3723480"/>
            <a:ext cx="2643480" cy="179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Ideenfindung</a:t>
            </a:r>
            <a:endParaRPr b="0" lang="de-DE" sz="1400" spc="-1" strike="noStrike">
              <a:latin typeface="Arial"/>
            </a:endParaRPr>
          </a:p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Absprache </a:t>
            </a:r>
            <a:endParaRPr b="0" lang="de-DE" sz="1400" spc="-1" strike="noStrike">
              <a:latin typeface="Arial"/>
            </a:endParaRPr>
          </a:p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Drehbucherstellung</a:t>
            </a:r>
            <a:endParaRPr b="0" lang="de-DE" sz="1400" spc="-1" strike="noStrike">
              <a:latin typeface="Arial"/>
            </a:endParaRPr>
          </a:p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Planung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507" name="CustomShape 11"/>
          <p:cNvSpPr/>
          <p:nvPr/>
        </p:nvSpPr>
        <p:spPr>
          <a:xfrm>
            <a:off x="4773600" y="3723480"/>
            <a:ext cx="2643480" cy="136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Drehtage </a:t>
            </a:r>
            <a:endParaRPr b="0" lang="de-DE" sz="1400" spc="-1" strike="noStrike">
              <a:latin typeface="Arial"/>
            </a:endParaRPr>
          </a:p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Equipment</a:t>
            </a:r>
            <a:endParaRPr b="0" lang="de-DE" sz="1400" spc="-1" strike="noStrike">
              <a:latin typeface="Arial"/>
            </a:endParaRPr>
          </a:p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Dreh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508" name="CustomShape 12"/>
          <p:cNvSpPr/>
          <p:nvPr/>
        </p:nvSpPr>
        <p:spPr>
          <a:xfrm>
            <a:off x="8540280" y="3723480"/>
            <a:ext cx="2721960" cy="222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Materialsichtung</a:t>
            </a:r>
            <a:endParaRPr b="0" lang="de-DE" sz="1400" spc="-1" strike="noStrike">
              <a:latin typeface="Arial"/>
            </a:endParaRPr>
          </a:p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Schnitt</a:t>
            </a:r>
            <a:endParaRPr b="0" lang="de-DE" sz="1400" spc="-1" strike="noStrike">
              <a:latin typeface="Arial"/>
            </a:endParaRPr>
          </a:p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Farbkorrektur und Colorgrading</a:t>
            </a:r>
            <a:endParaRPr b="0" lang="de-DE" sz="1400" spc="-1" strike="noStrike">
              <a:latin typeface="Arial"/>
            </a:endParaRPr>
          </a:p>
          <a:p>
            <a:pPr marL="285840" indent="-284760">
              <a:lnSpc>
                <a:spcPct val="2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400" spc="-1" strike="noStrike">
                <a:solidFill>
                  <a:srgbClr val="000000"/>
                </a:solidFill>
                <a:latin typeface="Calibri Light"/>
                <a:ea typeface="DejaVu Sans"/>
              </a:rPr>
              <a:t>Schrift und Sound</a:t>
            </a:r>
            <a:endParaRPr b="0" lang="de-DE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" dur="indefinite" restart="never" nodeType="tmRoot">
          <p:childTnLst>
            <p:seq>
              <p:cTn id="28" dur="indefinite" nodeType="mainSeq">
                <p:childTnLst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CustomShape 1"/>
          <p:cNvSpPr/>
          <p:nvPr/>
        </p:nvSpPr>
        <p:spPr>
          <a:xfrm>
            <a:off x="838080" y="365040"/>
            <a:ext cx="4126320" cy="13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de-DE" sz="4400" spc="-1" strike="noStrike">
                <a:solidFill>
                  <a:srgbClr val="ffffff"/>
                </a:solidFill>
                <a:latin typeface="Calibri Light"/>
                <a:ea typeface="DejaVu Sans"/>
              </a:rPr>
              <a:t>PREPRODUCTION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510" name="CustomShape 2"/>
          <p:cNvSpPr/>
          <p:nvPr/>
        </p:nvSpPr>
        <p:spPr>
          <a:xfrm>
            <a:off x="903240" y="2127960"/>
            <a:ext cx="3983400" cy="420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ffffff"/>
                </a:solidFill>
                <a:latin typeface="Calibri Light"/>
                <a:ea typeface="DejaVu Sans"/>
              </a:rPr>
              <a:t>Ideenfindung</a:t>
            </a:r>
            <a:endParaRPr b="0" lang="de-DE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ffffff"/>
                </a:solidFill>
                <a:latin typeface="Calibri Light"/>
                <a:ea typeface="DejaVu Sans"/>
              </a:rPr>
              <a:t>Brainstorming</a:t>
            </a:r>
            <a:endParaRPr b="0" lang="de-DE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ffffff"/>
                </a:solidFill>
                <a:latin typeface="Calibri Light"/>
                <a:ea typeface="DejaVu Sans"/>
              </a:rPr>
              <a:t>Andere Videos angeschaut 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ffffff"/>
                </a:solidFill>
                <a:latin typeface="Calibri Light"/>
                <a:ea typeface="DejaVu Sans"/>
              </a:rPr>
              <a:t>Absprache der Ideen mit Herrn Samsz</a:t>
            </a:r>
            <a:endParaRPr b="0" lang="de-DE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ffffff"/>
                </a:solidFill>
                <a:latin typeface="Calibri Light"/>
                <a:ea typeface="DejaVu Sans"/>
              </a:rPr>
              <a:t>Erste Idee nicht überzeugt</a:t>
            </a:r>
            <a:endParaRPr b="0" lang="de-DE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ffffff"/>
                </a:solidFill>
                <a:latin typeface="Calibri Light"/>
                <a:ea typeface="DejaVu Sans"/>
              </a:rPr>
              <a:t>Weitere Ideen gemeinsam entwickelt 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ffffff"/>
                </a:solidFill>
                <a:latin typeface="Calibri Light"/>
                <a:ea typeface="DejaVu Sans"/>
              </a:rPr>
              <a:t>Erstellung des Drehbuchs</a:t>
            </a:r>
            <a:endParaRPr b="0" lang="de-DE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ffffff"/>
                </a:solidFill>
                <a:latin typeface="Calibri Light"/>
                <a:ea typeface="DejaVu Sans"/>
              </a:rPr>
              <a:t>Dokument für einen einfacheren Dreh 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ffffff"/>
                </a:solidFill>
                <a:latin typeface="Calibri Light"/>
                <a:ea typeface="DejaVu Sans"/>
              </a:rPr>
              <a:t>Planung: Können wir unsere Ideen mit unserem Know-How und Equipment überhaupt umsetzen?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11" name="CustomShape 3"/>
          <p:cNvSpPr/>
          <p:nvPr/>
        </p:nvSpPr>
        <p:spPr>
          <a:xfrm>
            <a:off x="7642080" y="0"/>
            <a:ext cx="4703760" cy="62888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12" name="Grafik 6" descr=""/>
          <p:cNvPicPr/>
          <p:nvPr/>
        </p:nvPicPr>
        <p:blipFill>
          <a:blip r:embed="rId1"/>
          <a:stretch/>
        </p:blipFill>
        <p:spPr>
          <a:xfrm>
            <a:off x="5846760" y="212040"/>
            <a:ext cx="3030120" cy="1571040"/>
          </a:xfrm>
          <a:prstGeom prst="rect">
            <a:avLst/>
          </a:prstGeom>
          <a:ln w="0">
            <a:noFill/>
          </a:ln>
        </p:spPr>
      </p:pic>
      <p:pic>
        <p:nvPicPr>
          <p:cNvPr id="513" name="Grafik 8" descr=""/>
          <p:cNvPicPr/>
          <p:nvPr/>
        </p:nvPicPr>
        <p:blipFill>
          <a:blip r:embed="rId2"/>
          <a:stretch/>
        </p:blipFill>
        <p:spPr>
          <a:xfrm>
            <a:off x="5846760" y="1784160"/>
            <a:ext cx="3030120" cy="1596600"/>
          </a:xfrm>
          <a:prstGeom prst="rect">
            <a:avLst/>
          </a:prstGeom>
          <a:ln w="0">
            <a:noFill/>
          </a:ln>
        </p:spPr>
      </p:pic>
      <p:pic>
        <p:nvPicPr>
          <p:cNvPr id="514" name="Grafik 10" descr=""/>
          <p:cNvPicPr/>
          <p:nvPr/>
        </p:nvPicPr>
        <p:blipFill>
          <a:blip r:embed="rId3"/>
          <a:stretch/>
        </p:blipFill>
        <p:spPr>
          <a:xfrm>
            <a:off x="5846760" y="3429000"/>
            <a:ext cx="3030120" cy="1518120"/>
          </a:xfrm>
          <a:prstGeom prst="rect">
            <a:avLst/>
          </a:prstGeom>
          <a:ln w="0">
            <a:noFill/>
          </a:ln>
        </p:spPr>
      </p:pic>
      <p:pic>
        <p:nvPicPr>
          <p:cNvPr id="515" name="Grafik 12" descr=""/>
          <p:cNvPicPr/>
          <p:nvPr/>
        </p:nvPicPr>
        <p:blipFill>
          <a:blip r:embed="rId4"/>
          <a:stretch/>
        </p:blipFill>
        <p:spPr>
          <a:xfrm>
            <a:off x="5846760" y="4995360"/>
            <a:ext cx="3030120" cy="1041840"/>
          </a:xfrm>
          <a:prstGeom prst="rect">
            <a:avLst/>
          </a:prstGeom>
          <a:ln w="0">
            <a:noFill/>
          </a:ln>
        </p:spPr>
      </p:pic>
      <p:pic>
        <p:nvPicPr>
          <p:cNvPr id="516" name="Grafik 14" descr=""/>
          <p:cNvPicPr/>
          <p:nvPr/>
        </p:nvPicPr>
        <p:blipFill>
          <a:blip r:embed="rId5"/>
          <a:stretch/>
        </p:blipFill>
        <p:spPr>
          <a:xfrm>
            <a:off x="9096840" y="1856160"/>
            <a:ext cx="3030120" cy="979560"/>
          </a:xfrm>
          <a:prstGeom prst="rect">
            <a:avLst/>
          </a:prstGeom>
          <a:ln w="0">
            <a:noFill/>
          </a:ln>
        </p:spPr>
      </p:pic>
      <p:pic>
        <p:nvPicPr>
          <p:cNvPr id="517" name="Grafik 16" descr=""/>
          <p:cNvPicPr/>
          <p:nvPr/>
        </p:nvPicPr>
        <p:blipFill>
          <a:blip r:embed="rId6"/>
          <a:stretch/>
        </p:blipFill>
        <p:spPr>
          <a:xfrm>
            <a:off x="9096840" y="2902680"/>
            <a:ext cx="3030120" cy="1518120"/>
          </a:xfrm>
          <a:prstGeom prst="rect">
            <a:avLst/>
          </a:prstGeom>
          <a:ln w="0">
            <a:noFill/>
          </a:ln>
        </p:spPr>
      </p:pic>
      <p:pic>
        <p:nvPicPr>
          <p:cNvPr id="518" name="Grafik 18" descr=""/>
          <p:cNvPicPr/>
          <p:nvPr/>
        </p:nvPicPr>
        <p:blipFill>
          <a:blip r:embed="rId7"/>
          <a:stretch/>
        </p:blipFill>
        <p:spPr>
          <a:xfrm>
            <a:off x="9112320" y="4440240"/>
            <a:ext cx="2999160" cy="1596600"/>
          </a:xfrm>
          <a:prstGeom prst="rect">
            <a:avLst/>
          </a:prstGeom>
          <a:ln w="0">
            <a:noFill/>
          </a:ln>
        </p:spPr>
      </p:pic>
      <p:sp>
        <p:nvSpPr>
          <p:cNvPr id="519" name="CustomShape 4"/>
          <p:cNvSpPr/>
          <p:nvPr/>
        </p:nvSpPr>
        <p:spPr>
          <a:xfrm>
            <a:off x="9112320" y="392040"/>
            <a:ext cx="2999160" cy="121104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0" name="CustomShape 5"/>
          <p:cNvSpPr/>
          <p:nvPr/>
        </p:nvSpPr>
        <p:spPr>
          <a:xfrm>
            <a:off x="9326880" y="560880"/>
            <a:ext cx="24152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000000"/>
                </a:solidFill>
                <a:latin typeface="Calibri Light"/>
                <a:ea typeface="DejaVu Sans"/>
              </a:rPr>
              <a:t>UNSER DREHBUCH</a:t>
            </a:r>
            <a:endParaRPr b="0" lang="de-DE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3" dur="indefinite" restart="never" nodeType="tmRoot">
          <p:childTnLst>
            <p:seq>
              <p:cTn id="54" dur="indefinite" nodeType="mainSeq">
                <p:childTnLst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rafik 4" descr=""/>
          <p:cNvPicPr/>
          <p:nvPr/>
        </p:nvPicPr>
        <p:blipFill>
          <a:blip r:embed="rId1"/>
          <a:stretch/>
        </p:blipFill>
        <p:spPr>
          <a:xfrm>
            <a:off x="2672280" y="3537360"/>
            <a:ext cx="6544800" cy="3393720"/>
          </a:xfrm>
          <a:prstGeom prst="rect">
            <a:avLst/>
          </a:prstGeom>
          <a:ln w="0">
            <a:noFill/>
          </a:ln>
        </p:spPr>
      </p:pic>
      <p:sp>
        <p:nvSpPr>
          <p:cNvPr id="522" name="CustomShape 1"/>
          <p:cNvSpPr/>
          <p:nvPr/>
        </p:nvSpPr>
        <p:spPr>
          <a:xfrm>
            <a:off x="-1173600" y="-1008720"/>
            <a:ext cx="4757760" cy="34884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3" name="CustomShape 2"/>
          <p:cNvSpPr/>
          <p:nvPr/>
        </p:nvSpPr>
        <p:spPr>
          <a:xfrm>
            <a:off x="404640" y="454320"/>
            <a:ext cx="2653560" cy="136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000000"/>
                </a:solidFill>
                <a:latin typeface="Calibri Light"/>
                <a:ea typeface="DejaVu Sans"/>
              </a:rPr>
              <a:t>DER AUFBAU DES DREHBUCHS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524" name="CustomShape 3"/>
          <p:cNvSpPr/>
          <p:nvPr/>
        </p:nvSpPr>
        <p:spPr>
          <a:xfrm>
            <a:off x="108720" y="3757320"/>
            <a:ext cx="2498400" cy="1461240"/>
          </a:xfrm>
          <a:prstGeom prst="rect">
            <a:avLst/>
          </a:prstGeom>
          <a:solidFill>
            <a:schemeClr val="bg2"/>
          </a:solidFill>
          <a:ln w="0"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1800" spc="-1" strike="noStrike" u="sng">
                <a:solidFill>
                  <a:srgbClr val="000000"/>
                </a:solidFill>
                <a:uFillTx/>
                <a:latin typeface="Calibri Light"/>
                <a:ea typeface="DejaVu Sans"/>
              </a:rPr>
              <a:t>VIDEO: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Hier wird beschrieben, was der Zuschauer gerade sieht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25" name="CustomShape 4"/>
          <p:cNvSpPr/>
          <p:nvPr/>
        </p:nvSpPr>
        <p:spPr>
          <a:xfrm>
            <a:off x="3058920" y="1701720"/>
            <a:ext cx="2498400" cy="2009880"/>
          </a:xfrm>
          <a:prstGeom prst="rect">
            <a:avLst/>
          </a:prstGeom>
          <a:solidFill>
            <a:schemeClr val="bg2"/>
          </a:solidFill>
          <a:ln w="0"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1800" spc="-1" strike="noStrike" u="sng">
                <a:solidFill>
                  <a:srgbClr val="000000"/>
                </a:solidFill>
                <a:uFillTx/>
                <a:latin typeface="Calibri Light"/>
                <a:ea typeface="DejaVu Sans"/>
              </a:rPr>
              <a:t>SHOT: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Wichte Infos für die Person an der Kamera</a:t>
            </a:r>
            <a:endParaRPr b="0" lang="de-DE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Einstellung</a:t>
            </a:r>
            <a:endParaRPr b="0" lang="de-DE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Winkel</a:t>
            </a:r>
            <a:endParaRPr b="0" lang="de-DE" sz="1800" spc="-1" strike="noStrike">
              <a:latin typeface="Arial"/>
            </a:endParaRPr>
          </a:p>
          <a:p>
            <a:pPr lvl="1" marL="7430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Position 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26" name="CustomShape 5"/>
          <p:cNvSpPr/>
          <p:nvPr/>
        </p:nvSpPr>
        <p:spPr>
          <a:xfrm>
            <a:off x="5794560" y="1149840"/>
            <a:ext cx="2498400" cy="2558520"/>
          </a:xfrm>
          <a:prstGeom prst="rect">
            <a:avLst/>
          </a:prstGeom>
          <a:solidFill>
            <a:schemeClr val="bg2"/>
          </a:solidFill>
          <a:ln w="0"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1800" spc="-1" strike="noStrike" u="sng">
                <a:solidFill>
                  <a:srgbClr val="000000"/>
                </a:solidFill>
                <a:uFillTx/>
                <a:latin typeface="Calibri Light"/>
                <a:ea typeface="DejaVu Sans"/>
              </a:rPr>
              <a:t>LOCATION: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Zur besseren Planung der Drehtage, werden hier die Orte festgelegt 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+ das Aussehen der Location kurz beschrieben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27" name="CustomShape 6"/>
          <p:cNvSpPr/>
          <p:nvPr/>
        </p:nvSpPr>
        <p:spPr>
          <a:xfrm>
            <a:off x="8659080" y="1149840"/>
            <a:ext cx="2498400" cy="2832840"/>
          </a:xfrm>
          <a:prstGeom prst="rect">
            <a:avLst/>
          </a:prstGeom>
          <a:solidFill>
            <a:schemeClr val="bg2"/>
          </a:solidFill>
          <a:ln w="0"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1800" spc="-1" strike="noStrike" u="sng">
                <a:solidFill>
                  <a:srgbClr val="000000"/>
                </a:solidFill>
                <a:uFillTx/>
                <a:latin typeface="Calibri Light"/>
                <a:ea typeface="DejaVu Sans"/>
              </a:rPr>
              <a:t>REQUISITEN: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Alle Dinge, die in der Location nicht vorhanden sind und mitgebracht werden müssen 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Equipment wird nicht berücksichtigt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28" name="CustomShape 7"/>
          <p:cNvSpPr/>
          <p:nvPr/>
        </p:nvSpPr>
        <p:spPr>
          <a:xfrm>
            <a:off x="9282600" y="3736800"/>
            <a:ext cx="2598120" cy="3655800"/>
          </a:xfrm>
          <a:prstGeom prst="rect">
            <a:avLst/>
          </a:prstGeom>
          <a:solidFill>
            <a:schemeClr val="bg2"/>
          </a:solidFill>
          <a:ln w="0">
            <a:solidFill>
              <a:schemeClr val="tx1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1800" spc="-1" strike="noStrike" u="sng">
                <a:solidFill>
                  <a:srgbClr val="000000"/>
                </a:solidFill>
                <a:uFillTx/>
                <a:latin typeface="Calibri Light"/>
                <a:ea typeface="DejaVu Sans"/>
              </a:rPr>
              <a:t>LICHTSETZUNG: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Licht darf nicht mit dem vorhanden Licht kollidieren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Muss bei verschiedenen einheitlich sein</a:t>
            </a:r>
            <a:endParaRPr b="0" lang="de-DE" sz="18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Natürliche Wirkung für den Zuschauer 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Wingdings"/>
                <a:ea typeface="DejaVu Sans"/>
              </a:rPr>
              <a:t></a:t>
            </a: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 </a:t>
            </a:r>
            <a:r>
              <a:rPr b="0" lang="de-DE" sz="1800" spc="-1" strike="noStrike">
                <a:solidFill>
                  <a:srgbClr val="000000"/>
                </a:solidFill>
                <a:latin typeface="Calibri Light"/>
                <a:ea typeface="DejaVu Sans"/>
              </a:rPr>
              <a:t>Keinen „Theatereffekt“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5" dur="indefinite" restart="never" nodeType="tmRoot">
          <p:childTnLst>
            <p:seq>
              <p:cTn id="96" dur="indefinite" nodeType="mainSeq">
                <p:childTnLst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CustomShape 1"/>
          <p:cNvSpPr/>
          <p:nvPr/>
        </p:nvSpPr>
        <p:spPr>
          <a:xfrm>
            <a:off x="685080" y="151560"/>
            <a:ext cx="10514520" cy="13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</a:pPr>
            <a:r>
              <a:rPr b="0" lang="de-DE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PRODUCTION 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530" name="CustomShape 2"/>
          <p:cNvSpPr/>
          <p:nvPr/>
        </p:nvSpPr>
        <p:spPr>
          <a:xfrm>
            <a:off x="836640" y="1398600"/>
            <a:ext cx="5156640" cy="82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8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de-DE" sz="3200" spc="-1" strike="noStrike">
                <a:solidFill>
                  <a:srgbClr val="ffffff"/>
                </a:solidFill>
                <a:latin typeface="Calibri Light"/>
                <a:ea typeface="DejaVu Sans"/>
              </a:rPr>
              <a:t>DREHTAGE UND DREH</a:t>
            </a:r>
            <a:endParaRPr b="0" lang="de-DE" sz="3200" spc="-1" strike="noStrike">
              <a:latin typeface="Arial"/>
            </a:endParaRPr>
          </a:p>
        </p:txBody>
      </p:sp>
      <p:sp>
        <p:nvSpPr>
          <p:cNvPr id="531" name="CustomShape 3"/>
          <p:cNvSpPr/>
          <p:nvPr/>
        </p:nvSpPr>
        <p:spPr>
          <a:xfrm>
            <a:off x="624240" y="2661120"/>
            <a:ext cx="5156640" cy="35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Über mehrere Drehtage verteilt </a:t>
            </a:r>
            <a:endParaRPr b="0" lang="de-DE" sz="17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Lässt sich auch nicht einem bestimmten Sprint zuordnen </a:t>
            </a:r>
            <a:endParaRPr b="0" lang="de-DE" sz="17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Verschiedene Orte: </a:t>
            </a:r>
            <a:endParaRPr b="0" lang="de-DE" sz="17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Bei uns Zuhause </a:t>
            </a:r>
            <a:endParaRPr b="0" lang="de-DE" sz="17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In der Stadt</a:t>
            </a:r>
            <a:endParaRPr b="0" lang="de-DE" sz="17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Bei einem Sponsor </a:t>
            </a:r>
            <a:endParaRPr b="0" lang="de-DE" sz="17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 </a:t>
            </a:r>
            <a:endParaRPr b="0" lang="de-DE" sz="1700" spc="-1" strike="noStrike">
              <a:latin typeface="Arial"/>
            </a:endParaRPr>
          </a:p>
        </p:txBody>
      </p:sp>
      <p:sp>
        <p:nvSpPr>
          <p:cNvPr id="532" name="CustomShape 4"/>
          <p:cNvSpPr/>
          <p:nvPr/>
        </p:nvSpPr>
        <p:spPr>
          <a:xfrm>
            <a:off x="6170760" y="1347480"/>
            <a:ext cx="5182200" cy="82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78000"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de-DE" sz="3200" spc="-1" strike="noStrike">
                <a:solidFill>
                  <a:srgbClr val="ffffff"/>
                </a:solidFill>
                <a:latin typeface="Calibri Light"/>
                <a:ea typeface="DejaVu Sans"/>
              </a:rPr>
              <a:t>EQUIPMENT/PROGRAMME</a:t>
            </a:r>
            <a:endParaRPr b="0" lang="de-DE" sz="3200" spc="-1" strike="noStrike">
              <a:latin typeface="Arial"/>
            </a:endParaRPr>
          </a:p>
        </p:txBody>
      </p:sp>
      <p:sp>
        <p:nvSpPr>
          <p:cNvPr id="533" name="CustomShape 5"/>
          <p:cNvSpPr/>
          <p:nvPr/>
        </p:nvSpPr>
        <p:spPr>
          <a:xfrm>
            <a:off x="6249240" y="2570760"/>
            <a:ext cx="5182200" cy="368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Kamera (Canon EOS 90D)</a:t>
            </a:r>
            <a:endParaRPr b="0" lang="de-DE" sz="17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Objektiv (große Brennweiten-Abdeckung, für verschiedene Zwecke/Drehorte)</a:t>
            </a:r>
            <a:endParaRPr b="0" lang="de-DE" sz="17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Stativ</a:t>
            </a:r>
            <a:endParaRPr b="0" lang="de-DE" sz="17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Lichter </a:t>
            </a:r>
            <a:endParaRPr b="0" lang="de-DE" sz="17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Für Personenbeleuchtung, aber auch practical light für den Hintergrund und die Umgebung </a:t>
            </a:r>
            <a:endParaRPr b="0" lang="de-DE" sz="1700" spc="-1" strike="noStrike">
              <a:latin typeface="Arial"/>
            </a:endParaRPr>
          </a:p>
          <a:p>
            <a:pPr lvl="1" marL="685800" indent="-22752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Schwierigkeit: unterschiedliche Lichtverhältnisse in den Locations, Licht konnten wir aus Platzründen nicht immer mitnehmen</a:t>
            </a:r>
            <a:endParaRPr b="0" lang="de-DE" sz="17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r>
              <a:rPr b="0" lang="de-DE" sz="1700" spc="-1" strike="noStrike">
                <a:solidFill>
                  <a:srgbClr val="000000"/>
                </a:solidFill>
                <a:latin typeface="Wingdings"/>
                <a:ea typeface="DejaVu Sans"/>
              </a:rPr>
              <a:t></a:t>
            </a: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 </a:t>
            </a:r>
            <a:r>
              <a:rPr b="0" lang="de-DE" sz="1700" spc="-1" strike="noStrike">
                <a:solidFill>
                  <a:srgbClr val="000000"/>
                </a:solidFill>
                <a:latin typeface="Calibri Light"/>
                <a:ea typeface="DejaVu Sans"/>
              </a:rPr>
              <a:t>Musste in der Postproduction</a:t>
            </a:r>
            <a:endParaRPr b="0" lang="de-DE" sz="1700" spc="-1" strike="noStrike">
              <a:latin typeface="Arial"/>
            </a:endParaRPr>
          </a:p>
        </p:txBody>
      </p:sp>
      <p:sp>
        <p:nvSpPr>
          <p:cNvPr id="534" name="Line 6"/>
          <p:cNvSpPr/>
          <p:nvPr/>
        </p:nvSpPr>
        <p:spPr>
          <a:xfrm>
            <a:off x="5942520" y="2471400"/>
            <a:ext cx="0" cy="421200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7" dur="indefinite" restart="never" nodeType="tmRoot">
          <p:childTnLst>
            <p:seq>
              <p:cTn id="118" dur="indefinite" nodeType="mainSeq">
                <p:childTnLst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CustomShape 1"/>
          <p:cNvSpPr/>
          <p:nvPr/>
        </p:nvSpPr>
        <p:spPr>
          <a:xfrm>
            <a:off x="401760" y="2881440"/>
            <a:ext cx="2582640" cy="69948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000000"/>
                </a:solidFill>
                <a:latin typeface="Calibri Light"/>
                <a:ea typeface="DejaVu Sans"/>
              </a:rPr>
              <a:t> </a:t>
            </a:r>
            <a:r>
              <a:rPr b="0" lang="de-DE" sz="2000" spc="-1" strike="noStrike">
                <a:solidFill>
                  <a:srgbClr val="000000"/>
                </a:solidFill>
                <a:latin typeface="Calibri Light"/>
                <a:ea typeface="DejaVu Sans"/>
              </a:rPr>
              <a:t>Auswahl des Materials 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536" name="CustomShape 2"/>
          <p:cNvSpPr/>
          <p:nvPr/>
        </p:nvSpPr>
        <p:spPr>
          <a:xfrm>
            <a:off x="6220800" y="2872800"/>
            <a:ext cx="1564560" cy="69948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000000"/>
                </a:solidFill>
                <a:latin typeface="Calibri Light"/>
                <a:ea typeface="DejaVu Sans"/>
              </a:rPr>
              <a:t>Colorgrading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537" name="CustomShape 3"/>
          <p:cNvSpPr/>
          <p:nvPr/>
        </p:nvSpPr>
        <p:spPr>
          <a:xfrm>
            <a:off x="3456720" y="3565440"/>
            <a:ext cx="1003320" cy="69948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000000"/>
                </a:solidFill>
                <a:latin typeface="Calibri Light"/>
                <a:ea typeface="DejaVu Sans"/>
              </a:rPr>
              <a:t>Schnitt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538" name="CustomShape 4"/>
          <p:cNvSpPr/>
          <p:nvPr/>
        </p:nvSpPr>
        <p:spPr>
          <a:xfrm>
            <a:off x="8387280" y="3529800"/>
            <a:ext cx="2846160" cy="69948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000000"/>
                </a:solidFill>
                <a:latin typeface="Calibri Light"/>
                <a:ea typeface="DejaVu Sans"/>
              </a:rPr>
              <a:t>Text, Musik, etc. einfügen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539" name="CustomShape 5"/>
          <p:cNvSpPr/>
          <p:nvPr/>
        </p:nvSpPr>
        <p:spPr>
          <a:xfrm>
            <a:off x="339480" y="3401280"/>
            <a:ext cx="115120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>
            <a:solidFill>
              <a:schemeClr val="accent3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40" name="Grafik 14" descr="Ein Bild, das Text, Regal, drinnen, Buch enthält.&#10;&#10;Automatisch generierte Beschreibung"/>
          <p:cNvPicPr/>
          <p:nvPr/>
        </p:nvPicPr>
        <p:blipFill>
          <a:blip r:embed="rId1"/>
          <a:stretch/>
        </p:blipFill>
        <p:spPr>
          <a:xfrm>
            <a:off x="6228000" y="4160880"/>
            <a:ext cx="5278320" cy="2493360"/>
          </a:xfrm>
          <a:prstGeom prst="rect">
            <a:avLst/>
          </a:prstGeom>
          <a:ln w="0">
            <a:noFill/>
          </a:ln>
        </p:spPr>
      </p:pic>
      <p:pic>
        <p:nvPicPr>
          <p:cNvPr id="541" name="Grafik 16" descr=""/>
          <p:cNvPicPr/>
          <p:nvPr/>
        </p:nvPicPr>
        <p:blipFill>
          <a:blip r:embed="rId2"/>
          <a:stretch/>
        </p:blipFill>
        <p:spPr>
          <a:xfrm>
            <a:off x="6220800" y="202320"/>
            <a:ext cx="5285880" cy="2280240"/>
          </a:xfrm>
          <a:prstGeom prst="rect">
            <a:avLst/>
          </a:prstGeom>
          <a:ln w="0">
            <a:noFill/>
          </a:ln>
        </p:spPr>
      </p:pic>
      <p:pic>
        <p:nvPicPr>
          <p:cNvPr id="542" name="Grafik 18" descr=""/>
          <p:cNvPicPr/>
          <p:nvPr/>
        </p:nvPicPr>
        <p:blipFill>
          <a:blip r:embed="rId3"/>
          <a:stretch/>
        </p:blipFill>
        <p:spPr>
          <a:xfrm>
            <a:off x="228600" y="202320"/>
            <a:ext cx="5513040" cy="2294280"/>
          </a:xfrm>
          <a:prstGeom prst="rect">
            <a:avLst/>
          </a:prstGeom>
          <a:ln w="0">
            <a:noFill/>
          </a:ln>
        </p:spPr>
      </p:pic>
      <p:pic>
        <p:nvPicPr>
          <p:cNvPr id="543" name="Grafik 20" descr=""/>
          <p:cNvPicPr/>
          <p:nvPr/>
        </p:nvPicPr>
        <p:blipFill>
          <a:blip r:embed="rId4"/>
          <a:stretch/>
        </p:blipFill>
        <p:spPr>
          <a:xfrm>
            <a:off x="191520" y="4199040"/>
            <a:ext cx="5444280" cy="2228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bfcfd1"/>
      </a:dk2>
      <a:lt2>
        <a:srgbClr val="e7e6e6"/>
      </a:lt2>
      <a:accent1>
        <a:srgbClr val="e64218"/>
      </a:accent1>
      <a:accent2>
        <a:srgbClr val="f2c12c"/>
      </a:accent2>
      <a:accent3>
        <a:srgbClr val="142a52"/>
      </a:accent3>
      <a:accent4>
        <a:srgbClr val="ffffff"/>
      </a:accent4>
      <a:accent5>
        <a:srgbClr val="bfcfd1"/>
      </a:accent5>
      <a:accent6>
        <a:srgbClr val="a8d08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</TotalTime>
  <Application>LibreOffice/7.0.4.2$Linux_X86_64 LibreOffice_project/00$Build-2</Application>
  <AppVersion>15.0000</AppVersion>
  <Words>752</Words>
  <Paragraphs>125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2021-06-08T13:01:01Z</dcterms:created>
  <dc:creator>Eva Römgens</dc:creator>
  <dc:description/>
  <dc:language>de-DE</dc:language>
  <cp:lastModifiedBy/>
  <dcterms:modified xsi:type="dcterms:W3CDTF">2021-07-07T20:21:59Z</dcterms:modified>
  <cp:revision>11</cp:revision>
  <dc:subject/>
  <dc:title>PowerPoint-Präsentation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Breitbild</vt:lpwstr>
  </property>
  <property fmtid="{D5CDD505-2E9C-101B-9397-08002B2CF9AE}" pid="3" name="Slides">
    <vt:i4>15</vt:i4>
  </property>
</Properties>
</file>